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8" r:id="rId2"/>
    <p:sldMasterId id="2147483660" r:id="rId3"/>
  </p:sldMasterIdLst>
  <p:notesMasterIdLst>
    <p:notesMasterId r:id="rId45"/>
  </p:notesMasterIdLst>
  <p:sldIdLst>
    <p:sldId id="258" r:id="rId4"/>
    <p:sldId id="303" r:id="rId5"/>
    <p:sldId id="339" r:id="rId6"/>
    <p:sldId id="304" r:id="rId7"/>
    <p:sldId id="340" r:id="rId8"/>
    <p:sldId id="307" r:id="rId9"/>
    <p:sldId id="308" r:id="rId10"/>
    <p:sldId id="311" r:id="rId11"/>
    <p:sldId id="309" r:id="rId12"/>
    <p:sldId id="323" r:id="rId13"/>
    <p:sldId id="310" r:id="rId14"/>
    <p:sldId id="338" r:id="rId15"/>
    <p:sldId id="341" r:id="rId16"/>
    <p:sldId id="316" r:id="rId17"/>
    <p:sldId id="317" r:id="rId18"/>
    <p:sldId id="319" r:id="rId19"/>
    <p:sldId id="318" r:id="rId20"/>
    <p:sldId id="321" r:id="rId21"/>
    <p:sldId id="334" r:id="rId22"/>
    <p:sldId id="335" r:id="rId23"/>
    <p:sldId id="351" r:id="rId24"/>
    <p:sldId id="347" r:id="rId25"/>
    <p:sldId id="371" r:id="rId26"/>
    <p:sldId id="376" r:id="rId27"/>
    <p:sldId id="342" r:id="rId28"/>
    <p:sldId id="326" r:id="rId29"/>
    <p:sldId id="344" r:id="rId30"/>
    <p:sldId id="353" r:id="rId31"/>
    <p:sldId id="372" r:id="rId32"/>
    <p:sldId id="327" r:id="rId33"/>
    <p:sldId id="373" r:id="rId34"/>
    <p:sldId id="329" r:id="rId35"/>
    <p:sldId id="363" r:id="rId36"/>
    <p:sldId id="364" r:id="rId37"/>
    <p:sldId id="365" r:id="rId38"/>
    <p:sldId id="343" r:id="rId39"/>
    <p:sldId id="313" r:id="rId40"/>
    <p:sldId id="355" r:id="rId41"/>
    <p:sldId id="336" r:id="rId42"/>
    <p:sldId id="337" r:id="rId43"/>
    <p:sldId id="356" r:id="rId44"/>
  </p:sldIdLst>
  <p:sldSz cx="12192000" cy="6858000"/>
  <p:notesSz cx="7010400" cy="92964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EC3"/>
    <a:srgbClr val="9391C3"/>
    <a:srgbClr val="ECF0F5"/>
    <a:srgbClr val="F9F9F9"/>
    <a:srgbClr val="FFFFFF"/>
    <a:srgbClr val="F07F09"/>
    <a:srgbClr val="605CA8"/>
    <a:srgbClr val="595959"/>
    <a:srgbClr val="222D3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2" autoAdjust="0"/>
    <p:restoredTop sz="91127" autoAdjust="0"/>
  </p:normalViewPr>
  <p:slideViewPr>
    <p:cSldViewPr snapToGrid="0">
      <p:cViewPr varScale="1">
        <p:scale>
          <a:sx n="138" d="100"/>
          <a:sy n="138" d="100"/>
        </p:scale>
        <p:origin x="16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Fondo Viáticos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Disponible</c:v>
                </c:pt>
                <c:pt idx="1">
                  <c:v>Consumido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145000.0</c:v>
                </c:pt>
                <c:pt idx="1">
                  <c:v>290000.0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Consumido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42887.0</c:v>
                </c:pt>
                <c:pt idx="1">
                  <c:v>42917.0</c:v>
                </c:pt>
                <c:pt idx="2">
                  <c:v>42948.0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450000.0</c:v>
                </c:pt>
                <c:pt idx="1">
                  <c:v>350000.0</c:v>
                </c:pt>
                <c:pt idx="2">
                  <c:v>50000.0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Disponible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Light" panose="020B0502040204020203" pitchFamily="34" charset="0"/>
                    <a:ea typeface="+mn-ea"/>
                    <a:cs typeface="Segoe UI Light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mmm\-yy</c:formatCode>
                <c:ptCount val="3"/>
                <c:pt idx="0">
                  <c:v>42887.0</c:v>
                </c:pt>
                <c:pt idx="1">
                  <c:v>42917.0</c:v>
                </c:pt>
                <c:pt idx="2">
                  <c:v>42948.0</c:v>
                </c:pt>
              </c:numCache>
            </c:numRef>
          </c:cat>
          <c:val>
            <c:numRef>
              <c:f>Sheet1!$C$2:$C$4</c:f>
              <c:numCache>
                <c:formatCode>#,##0</c:formatCode>
                <c:ptCount val="3"/>
                <c:pt idx="0" formatCode="General">
                  <c:v>0.0</c:v>
                </c:pt>
                <c:pt idx="1">
                  <c:v>100000.0</c:v>
                </c:pt>
                <c:pt idx="2">
                  <c:v>400000.0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45479664"/>
        <c:axId val="-245477344"/>
      </c:barChart>
      <c:dateAx>
        <c:axId val="-245479664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-245477344"/>
        <c:crosses val="autoZero"/>
        <c:auto val="1"/>
        <c:lblOffset val="100"/>
        <c:baseTimeUnit val="months"/>
      </c:dateAx>
      <c:valAx>
        <c:axId val="-24547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pPr>
            <a:endParaRPr lang="en-US"/>
          </a:p>
        </c:txPr>
        <c:crossAx val="-24547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ea typeface="+mn-ea"/>
              <a:cs typeface="Segoe UI Light" panose="020B0502040204020203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>
          <a:latin typeface="Segoe UI Light" panose="020B0502040204020203" pitchFamily="34" charset="0"/>
          <a:cs typeface="Segoe UI Ligh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484589-CBE7-4878-830F-F33AD67AF4FB}" type="datetimeFigureOut">
              <a:rPr lang="es-DO" smtClean="0"/>
              <a:t>25/8/17</a:t>
            </a:fld>
            <a:endParaRPr lang="es-D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D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50E414-5CC1-4462-9BCE-6B067488C279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2778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43501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1200" dirty="0" smtClean="0"/>
              <a:t>El estatus puede ser cerrado, aplicado y liquidado.</a:t>
            </a:r>
          </a:p>
          <a:p>
            <a:r>
              <a:rPr lang="es-ES_tradnl" sz="1200" b="1" dirty="0" smtClean="0"/>
              <a:t>Aplicado: </a:t>
            </a:r>
            <a:r>
              <a:rPr lang="es-ES_tradnl" sz="1200" dirty="0" smtClean="0"/>
              <a:t>Es cuando recibimos el cheque.</a:t>
            </a:r>
          </a:p>
          <a:p>
            <a:r>
              <a:rPr lang="es-ES_tradnl" sz="1200" b="1" dirty="0" smtClean="0"/>
              <a:t>Liquidado: </a:t>
            </a:r>
            <a:r>
              <a:rPr lang="es-ES_tradnl" sz="1200" dirty="0" smtClean="0"/>
              <a:t>Es cuando lo justificamos con los viajes.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31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15604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32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3064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baseline="0" dirty="0" smtClean="0"/>
              <a:t>Acciones masivas: Asignar fondos del fondo fijo, asignar fondos del fondo extraordinario</a:t>
            </a:r>
            <a:endParaRPr lang="es-DO" dirty="0" smtClean="0"/>
          </a:p>
          <a:p>
            <a:endParaRPr lang="es-DO" dirty="0" smtClean="0"/>
          </a:p>
          <a:p>
            <a:r>
              <a:rPr lang="es-DO" dirty="0" smtClean="0"/>
              <a:t>En editar, el custodio</a:t>
            </a:r>
            <a:r>
              <a:rPr lang="es-DO" baseline="0" dirty="0" smtClean="0"/>
              <a:t> puede entrar a ver los detalles del viaje y modificar la cantidad de dinero de un participante.</a:t>
            </a:r>
          </a:p>
          <a:p>
            <a:r>
              <a:rPr lang="es-DO" baseline="0" dirty="0" smtClean="0"/>
              <a:t>Imprimir, genera el comprobante que deben firmar los participantes del viaje.</a:t>
            </a:r>
          </a:p>
          <a:p>
            <a:r>
              <a:rPr lang="es-DO" baseline="0" dirty="0" err="1" smtClean="0"/>
              <a:t>Upload</a:t>
            </a:r>
            <a:r>
              <a:rPr lang="es-DO" baseline="0" dirty="0" smtClean="0"/>
              <a:t>, permite cargar de forma masiva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firmados</a:t>
            </a:r>
          </a:p>
          <a:p>
            <a:r>
              <a:rPr lang="es-DO" baseline="0" dirty="0" smtClean="0"/>
              <a:t>PDF, permite visualizar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ya cargados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37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017258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baseline="0" dirty="0" smtClean="0"/>
              <a:t>Acciones masivas: Asignar fondos del fondo fijo, asignar fondos del fondo extraordinario</a:t>
            </a:r>
            <a:endParaRPr lang="es-DO" dirty="0" smtClean="0"/>
          </a:p>
          <a:p>
            <a:endParaRPr lang="es-DO" dirty="0" smtClean="0"/>
          </a:p>
          <a:p>
            <a:r>
              <a:rPr lang="es-DO" dirty="0" smtClean="0"/>
              <a:t>En editar, el custodio</a:t>
            </a:r>
            <a:r>
              <a:rPr lang="es-DO" baseline="0" dirty="0" smtClean="0"/>
              <a:t> puede entrar a ver los detalles del viaje y modificar la cantidad de dinero de un participante.</a:t>
            </a:r>
          </a:p>
          <a:p>
            <a:r>
              <a:rPr lang="es-DO" baseline="0" dirty="0" smtClean="0"/>
              <a:t>Imprimir, genera el comprobante que deben firmar los participantes del viaje.</a:t>
            </a:r>
          </a:p>
          <a:p>
            <a:r>
              <a:rPr lang="es-DO" baseline="0" dirty="0" err="1" smtClean="0"/>
              <a:t>Upload</a:t>
            </a:r>
            <a:r>
              <a:rPr lang="es-DO" baseline="0" dirty="0" smtClean="0"/>
              <a:t>, permite cargar de forma masiva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firmados</a:t>
            </a:r>
          </a:p>
          <a:p>
            <a:r>
              <a:rPr lang="es-DO" baseline="0" dirty="0" smtClean="0"/>
              <a:t>PDF, permite visualizar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ya cargados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38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5526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baseline="0" dirty="0" smtClean="0"/>
              <a:t>Acciones masivas: Asignar fondos del fondo fijo, asignar fondos del fondo extraordinario</a:t>
            </a:r>
            <a:endParaRPr lang="es-DO" dirty="0" smtClean="0"/>
          </a:p>
          <a:p>
            <a:endParaRPr lang="es-DO" dirty="0" smtClean="0"/>
          </a:p>
          <a:p>
            <a:r>
              <a:rPr lang="es-DO" dirty="0" smtClean="0"/>
              <a:t>En editar, el custodio</a:t>
            </a:r>
            <a:r>
              <a:rPr lang="es-DO" baseline="0" dirty="0" smtClean="0"/>
              <a:t> puede entrar a ver los detalles del viaje y modificar la cantidad de dinero de un participante.</a:t>
            </a:r>
          </a:p>
          <a:p>
            <a:r>
              <a:rPr lang="es-DO" baseline="0" dirty="0" smtClean="0"/>
              <a:t>Imprimir, genera el comprobante que deben firmar los participantes del viaje.</a:t>
            </a:r>
          </a:p>
          <a:p>
            <a:r>
              <a:rPr lang="es-DO" baseline="0" dirty="0" err="1" smtClean="0"/>
              <a:t>Upload</a:t>
            </a:r>
            <a:r>
              <a:rPr lang="es-DO" baseline="0" dirty="0" smtClean="0"/>
              <a:t>, permite cargar de forma masiva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firmados</a:t>
            </a:r>
          </a:p>
          <a:p>
            <a:r>
              <a:rPr lang="es-DO" baseline="0" dirty="0" smtClean="0"/>
              <a:t>PDF, permite visualizar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ya cargados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39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02744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baseline="0" dirty="0" smtClean="0"/>
              <a:t>Acciones masivas: Asignar fondos del fondo fijo, asignar fondos del fondo extraordinario</a:t>
            </a:r>
            <a:endParaRPr lang="es-DO" dirty="0" smtClean="0"/>
          </a:p>
          <a:p>
            <a:endParaRPr lang="es-DO" dirty="0" smtClean="0"/>
          </a:p>
          <a:p>
            <a:r>
              <a:rPr lang="es-DO" dirty="0" smtClean="0"/>
              <a:t>En editar, el custodio</a:t>
            </a:r>
            <a:r>
              <a:rPr lang="es-DO" baseline="0" dirty="0" smtClean="0"/>
              <a:t> puede entrar a ver los detalles del viaje y modificar la cantidad de dinero de un participante.</a:t>
            </a:r>
          </a:p>
          <a:p>
            <a:r>
              <a:rPr lang="es-DO" baseline="0" dirty="0" smtClean="0"/>
              <a:t>Imprimir, genera el comprobante que deben firmar los participantes del viaje.</a:t>
            </a:r>
          </a:p>
          <a:p>
            <a:r>
              <a:rPr lang="es-DO" baseline="0" dirty="0" err="1" smtClean="0"/>
              <a:t>Upload</a:t>
            </a:r>
            <a:r>
              <a:rPr lang="es-DO" baseline="0" dirty="0" smtClean="0"/>
              <a:t>, permite cargar de forma masiva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firmados</a:t>
            </a:r>
          </a:p>
          <a:p>
            <a:r>
              <a:rPr lang="es-DO" baseline="0" dirty="0" smtClean="0"/>
              <a:t>PDF, permite visualizar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ya cargados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40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96240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DO" baseline="0" dirty="0" smtClean="0"/>
              <a:t>Acciones masivas: Asignar fondos del fondo fijo, asignar fondos del fondo extraordinario</a:t>
            </a:r>
            <a:endParaRPr lang="es-DO" dirty="0" smtClean="0"/>
          </a:p>
          <a:p>
            <a:endParaRPr lang="es-DO" dirty="0" smtClean="0"/>
          </a:p>
          <a:p>
            <a:r>
              <a:rPr lang="es-DO" dirty="0" smtClean="0"/>
              <a:t>En editar, el custodio</a:t>
            </a:r>
            <a:r>
              <a:rPr lang="es-DO" baseline="0" dirty="0" smtClean="0"/>
              <a:t> puede entrar a ver los detalles del viaje y modificar la cantidad de dinero de un participante.</a:t>
            </a:r>
          </a:p>
          <a:p>
            <a:r>
              <a:rPr lang="es-DO" baseline="0" dirty="0" smtClean="0"/>
              <a:t>Imprimir, genera el comprobante que deben firmar los participantes del viaje.</a:t>
            </a:r>
          </a:p>
          <a:p>
            <a:r>
              <a:rPr lang="es-DO" baseline="0" dirty="0" err="1" smtClean="0"/>
              <a:t>Upload</a:t>
            </a:r>
            <a:r>
              <a:rPr lang="es-DO" baseline="0" dirty="0" smtClean="0"/>
              <a:t>, permite cargar de forma masiva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firmados</a:t>
            </a:r>
          </a:p>
          <a:p>
            <a:r>
              <a:rPr lang="es-DO" baseline="0" dirty="0" smtClean="0"/>
              <a:t>PDF, permite visualizar los </a:t>
            </a:r>
            <a:r>
              <a:rPr lang="es-DO" baseline="0" dirty="0" err="1" smtClean="0"/>
              <a:t>pdf</a:t>
            </a:r>
            <a:r>
              <a:rPr lang="es-DO" baseline="0" dirty="0" smtClean="0"/>
              <a:t> ya cargados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41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9213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 smtClean="0"/>
              <a:t>Estados:</a:t>
            </a:r>
          </a:p>
          <a:p>
            <a:r>
              <a:rPr lang="es-DO" dirty="0" smtClean="0"/>
              <a:t>Programado, sin</a:t>
            </a:r>
            <a:r>
              <a:rPr lang="es-DO" baseline="0" dirty="0" smtClean="0"/>
              <a:t> fondos asignado</a:t>
            </a:r>
          </a:p>
          <a:p>
            <a:r>
              <a:rPr lang="es-DO" baseline="0" dirty="0" smtClean="0"/>
              <a:t>En Ejecución, con fondos asignados y todos los </a:t>
            </a:r>
            <a:r>
              <a:rPr lang="es-DO" baseline="0" dirty="0" err="1" smtClean="0"/>
              <a:t>pdfs</a:t>
            </a:r>
            <a:r>
              <a:rPr lang="es-DO" baseline="0" dirty="0" smtClean="0"/>
              <a:t> cargados</a:t>
            </a:r>
          </a:p>
          <a:p>
            <a:r>
              <a:rPr lang="es-DO" baseline="0" dirty="0" smtClean="0"/>
              <a:t>Completado, viaje realizado y confirmado</a:t>
            </a:r>
          </a:p>
          <a:p>
            <a:r>
              <a:rPr lang="es-DO" baseline="0" dirty="0" smtClean="0"/>
              <a:t>Suspendido, viaje en pausa, cambio manual de estado</a:t>
            </a:r>
          </a:p>
          <a:p>
            <a:r>
              <a:rPr lang="es-DO" baseline="0" dirty="0" smtClean="0"/>
              <a:t>Cancelado, viaje cancelado</a:t>
            </a:r>
            <a:endParaRPr lang="es-DO" dirty="0" smtClean="0"/>
          </a:p>
          <a:p>
            <a:endParaRPr lang="es-DO" dirty="0" smtClean="0"/>
          </a:p>
          <a:p>
            <a:r>
              <a:rPr lang="es-DO" dirty="0" err="1" smtClean="0"/>
              <a:t>Actions</a:t>
            </a:r>
            <a:r>
              <a:rPr lang="es-DO" dirty="0" smtClean="0"/>
              <a:t>. El </a:t>
            </a:r>
            <a:r>
              <a:rPr lang="es-DO" dirty="0" err="1" smtClean="0"/>
              <a:t>pdf</a:t>
            </a:r>
            <a:r>
              <a:rPr lang="es-DO" dirty="0" smtClean="0"/>
              <a:t> se activará</a:t>
            </a:r>
            <a:r>
              <a:rPr lang="es-DO" baseline="0" dirty="0" smtClean="0"/>
              <a:t> luego de que el viaje tenga </a:t>
            </a:r>
            <a:r>
              <a:rPr lang="es-DO" baseline="0" dirty="0" err="1" smtClean="0"/>
              <a:t>docs</a:t>
            </a:r>
            <a:r>
              <a:rPr lang="es-DO" baseline="0" dirty="0" smtClean="0"/>
              <a:t> firmados y cargados. Mostrará un reporte con todos los </a:t>
            </a:r>
            <a:r>
              <a:rPr lang="es-DO" baseline="0" dirty="0" err="1" smtClean="0"/>
              <a:t>PDFs</a:t>
            </a:r>
            <a:r>
              <a:rPr lang="es-DO" baseline="0" dirty="0" smtClean="0"/>
              <a:t> del expediente.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20504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21908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10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295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 smtClean="0"/>
              <a:t>Estados:</a:t>
            </a:r>
          </a:p>
          <a:p>
            <a:r>
              <a:rPr lang="es-DO" dirty="0" smtClean="0"/>
              <a:t>Programado, sin</a:t>
            </a:r>
            <a:r>
              <a:rPr lang="es-DO" baseline="0" dirty="0" smtClean="0"/>
              <a:t> fondos asignado</a:t>
            </a:r>
          </a:p>
          <a:p>
            <a:r>
              <a:rPr lang="es-DO" baseline="0" dirty="0" smtClean="0"/>
              <a:t>En Ejecución, con fondos asignados y todos los </a:t>
            </a:r>
            <a:r>
              <a:rPr lang="es-DO" baseline="0" dirty="0" err="1" smtClean="0"/>
              <a:t>pdfs</a:t>
            </a:r>
            <a:r>
              <a:rPr lang="es-DO" baseline="0" dirty="0" smtClean="0"/>
              <a:t> cargados</a:t>
            </a:r>
          </a:p>
          <a:p>
            <a:r>
              <a:rPr lang="es-DO" baseline="0" dirty="0" smtClean="0"/>
              <a:t>Completado, viaje realizado y confirmado</a:t>
            </a:r>
          </a:p>
          <a:p>
            <a:r>
              <a:rPr lang="es-DO" baseline="0" dirty="0" smtClean="0"/>
              <a:t>Suspendido, viaje en pausa, cambio manual de estado</a:t>
            </a:r>
          </a:p>
          <a:p>
            <a:r>
              <a:rPr lang="es-DO" baseline="0" dirty="0" smtClean="0"/>
              <a:t>Cancelado, viaje cancelado</a:t>
            </a:r>
            <a:endParaRPr lang="es-DO" dirty="0" smtClean="0"/>
          </a:p>
          <a:p>
            <a:endParaRPr lang="es-DO" dirty="0" smtClean="0"/>
          </a:p>
          <a:p>
            <a:r>
              <a:rPr lang="es-DO" dirty="0" err="1" smtClean="0"/>
              <a:t>Actions</a:t>
            </a:r>
            <a:r>
              <a:rPr lang="es-DO" dirty="0" smtClean="0"/>
              <a:t>. El </a:t>
            </a:r>
            <a:r>
              <a:rPr lang="es-DO" dirty="0" err="1" smtClean="0"/>
              <a:t>pdf</a:t>
            </a:r>
            <a:r>
              <a:rPr lang="es-DO" dirty="0" smtClean="0"/>
              <a:t> se activará</a:t>
            </a:r>
            <a:r>
              <a:rPr lang="es-DO" baseline="0" dirty="0" smtClean="0"/>
              <a:t> luego de que el viaje tenga </a:t>
            </a:r>
            <a:r>
              <a:rPr lang="es-DO" baseline="0" dirty="0" err="1" smtClean="0"/>
              <a:t>docs</a:t>
            </a:r>
            <a:r>
              <a:rPr lang="es-DO" baseline="0" dirty="0" smtClean="0"/>
              <a:t> firmados y cargados. Mostrará un reporte con todos los </a:t>
            </a:r>
            <a:r>
              <a:rPr lang="es-DO" baseline="0" dirty="0" err="1" smtClean="0"/>
              <a:t>PDFs</a:t>
            </a:r>
            <a:r>
              <a:rPr lang="es-DO" baseline="0" dirty="0" smtClean="0"/>
              <a:t> del expediente.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12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31452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17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54384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 smtClean="0"/>
              <a:t>Generar</a:t>
            </a:r>
            <a:r>
              <a:rPr lang="es-DO" baseline="0" dirty="0" smtClean="0"/>
              <a:t> Solicitud Reposición:</a:t>
            </a:r>
          </a:p>
          <a:p>
            <a:r>
              <a:rPr lang="es-DO" baseline="0" dirty="0" smtClean="0"/>
              <a:t>Genera Varios </a:t>
            </a:r>
            <a:r>
              <a:rPr lang="es-DO" baseline="0" dirty="0" err="1" smtClean="0"/>
              <a:t>PDFs</a:t>
            </a:r>
            <a:r>
              <a:rPr lang="es-DO" baseline="0" dirty="0" smtClean="0"/>
              <a:t> para descargar</a:t>
            </a:r>
          </a:p>
          <a:p>
            <a:r>
              <a:rPr lang="es-DO" baseline="0" dirty="0" smtClean="0"/>
              <a:t>Genera carta a la firma del Director (</a:t>
            </a:r>
            <a:r>
              <a:rPr lang="es-DO" baseline="0" dirty="0" err="1" smtClean="0"/>
              <a:t>template</a:t>
            </a:r>
            <a:r>
              <a:rPr lang="es-DO" baseline="0" dirty="0" smtClean="0"/>
              <a:t>) y código manual de secuencia</a:t>
            </a:r>
          </a:p>
          <a:p>
            <a:r>
              <a:rPr lang="es-DO" baseline="0" dirty="0" smtClean="0"/>
              <a:t>Agrega un cuadre de los viajes seleccionados para incluir en esa reposición.</a:t>
            </a:r>
          </a:p>
          <a:p>
            <a:r>
              <a:rPr lang="es-DO" baseline="0" dirty="0" smtClean="0"/>
              <a:t>Agrega todos los formularios asociados a los viajes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18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9047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 smtClean="0"/>
              <a:t>Generar</a:t>
            </a:r>
            <a:r>
              <a:rPr lang="es-DO" baseline="0" dirty="0" smtClean="0"/>
              <a:t> Solicitud Reposición:</a:t>
            </a:r>
          </a:p>
          <a:p>
            <a:r>
              <a:rPr lang="es-DO" baseline="0" dirty="0" smtClean="0"/>
              <a:t>Genera Varios </a:t>
            </a:r>
            <a:r>
              <a:rPr lang="es-DO" baseline="0" dirty="0" err="1" smtClean="0"/>
              <a:t>PDFs</a:t>
            </a:r>
            <a:r>
              <a:rPr lang="es-DO" baseline="0" dirty="0" smtClean="0"/>
              <a:t> para descargar</a:t>
            </a:r>
          </a:p>
          <a:p>
            <a:r>
              <a:rPr lang="es-DO" baseline="0" dirty="0" smtClean="0"/>
              <a:t>Genera carta a la firma del Director (</a:t>
            </a:r>
            <a:r>
              <a:rPr lang="es-DO" baseline="0" dirty="0" err="1" smtClean="0"/>
              <a:t>template</a:t>
            </a:r>
            <a:r>
              <a:rPr lang="es-DO" baseline="0" dirty="0" smtClean="0"/>
              <a:t>) y código manual de secuencia</a:t>
            </a:r>
          </a:p>
          <a:p>
            <a:r>
              <a:rPr lang="es-DO" baseline="0" dirty="0" smtClean="0"/>
              <a:t>Agrega un cuadre de los viajes seleccionados para incluir en esa reposición.</a:t>
            </a:r>
          </a:p>
          <a:p>
            <a:r>
              <a:rPr lang="es-DO" baseline="0" dirty="0" smtClean="0"/>
              <a:t>Agrega todos los formularios asociados a los viajes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19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331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DO" dirty="0" smtClean="0"/>
              <a:t>Generar</a:t>
            </a:r>
            <a:r>
              <a:rPr lang="es-DO" baseline="0" dirty="0" smtClean="0"/>
              <a:t> Solicitud Reposición:</a:t>
            </a:r>
          </a:p>
          <a:p>
            <a:r>
              <a:rPr lang="es-DO" baseline="0" dirty="0" smtClean="0"/>
              <a:t>Genera Varios </a:t>
            </a:r>
            <a:r>
              <a:rPr lang="es-DO" baseline="0" dirty="0" err="1" smtClean="0"/>
              <a:t>PDFs</a:t>
            </a:r>
            <a:r>
              <a:rPr lang="es-DO" baseline="0" dirty="0" smtClean="0"/>
              <a:t> para descargar</a:t>
            </a:r>
          </a:p>
          <a:p>
            <a:r>
              <a:rPr lang="es-DO" baseline="0" dirty="0" smtClean="0"/>
              <a:t>Genera carta a la firma del Director (</a:t>
            </a:r>
            <a:r>
              <a:rPr lang="es-DO" baseline="0" dirty="0" err="1" smtClean="0"/>
              <a:t>template</a:t>
            </a:r>
            <a:r>
              <a:rPr lang="es-DO" baseline="0" dirty="0" smtClean="0"/>
              <a:t>) y código manual de secuencia</a:t>
            </a:r>
          </a:p>
          <a:p>
            <a:r>
              <a:rPr lang="es-DO" baseline="0" dirty="0" smtClean="0"/>
              <a:t>Agrega un cuadre de los viajes seleccionados para incluir en esa reposición.</a:t>
            </a:r>
          </a:p>
          <a:p>
            <a:r>
              <a:rPr lang="es-DO" baseline="0" dirty="0" smtClean="0"/>
              <a:t>Agrega todos los formularios asociados a los viajes</a:t>
            </a:r>
            <a:endParaRPr lang="es-D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50E414-5CC1-4462-9BCE-6B067488C279}" type="slidenum">
              <a:rPr lang="es-DO" smtClean="0"/>
              <a:t>20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31822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1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BD62-8D56-4C38-80B3-B9562921EAF8}" type="datetime1">
              <a:rPr lang="en-US" smtClean="0"/>
              <a:t>8/25/17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79680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5E3CB-63AB-42D2-9D40-51144BC33ED9}" type="datetime1">
              <a:rPr lang="en-US" smtClean="0"/>
              <a:t>8/25/17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0595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AB24-2FD4-41AB-B908-E1A783054B50}" type="datetime1">
              <a:rPr lang="en-US" smtClean="0"/>
              <a:t>8/25/17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205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884E-CE85-42C9-8F37-C1773F92D0E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69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0E1F6-E32C-42F2-8BF4-248C1A7D3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30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2800">
                <a:latin typeface="Segoe UI Light" panose="020B0502040204020203" pitchFamily="34" charset="0"/>
                <a:cs typeface="Segoe UI Light" panose="020B0502040204020203" pitchFamily="34" charset="0"/>
              </a:defRPr>
            </a:lvl2pPr>
            <a:lvl3pPr>
              <a:defRPr sz="2000">
                <a:latin typeface="Segoe UI Light" panose="020B0502040204020203" pitchFamily="34" charset="0"/>
                <a:cs typeface="Segoe UI Light" panose="020B0502040204020203" pitchFamily="34" charset="0"/>
              </a:defRPr>
            </a:lvl3pPr>
            <a:lvl4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4pPr>
            <a:lvl5pPr>
              <a:defRPr sz="1800">
                <a:latin typeface="Segoe UI Light" panose="020B0502040204020203" pitchFamily="34" charset="0"/>
                <a:cs typeface="Segoe UI Light" panose="020B05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97381F7A-94EA-40B6-9363-49434ED0B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488" y="180115"/>
            <a:ext cx="646234" cy="641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68" y="348937"/>
            <a:ext cx="1310704" cy="2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90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77DD3-623F-411A-AA78-0F639425B1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716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F412-5345-4CD0-BB45-6C55ACC24B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68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538B-D71E-4BE2-BA0F-A655A374F5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683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F4EA-6477-42D6-AD52-FCB889A9E9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0388" y="-87028"/>
            <a:ext cx="2524390" cy="644880"/>
            <a:chOff x="8439436" y="17391"/>
            <a:chExt cx="3714018" cy="9487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436" y="17391"/>
              <a:ext cx="1897560" cy="94878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0336996" y="288581"/>
              <a:ext cx="0" cy="406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336996" y="360975"/>
              <a:ext cx="1816458" cy="294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700" b="1" dirty="0" smtClean="0">
                  <a:latin typeface="Arial Narrow" panose="020B0606020202030204" pitchFamily="34" charset="0"/>
                </a:rPr>
                <a:t>DIRECCIÓN DE TECNOLOGÍA</a:t>
              </a:r>
              <a:endParaRPr lang="es-DO" sz="700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50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7438-C33B-4024-BD96-FF36AB57E3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5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6D4A6-8280-44A0-9F6B-75D1EB140F19}" type="datetime1">
              <a:rPr lang="en-US" smtClean="0"/>
              <a:t>8/25/17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78173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54D6-7927-4E04-9971-C8AC9EEFBB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9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A13B2-671D-40C4-A8C5-8B1A6A554FD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865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4FC1F-8965-4BC3-B49C-6545F89376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42F37-FA60-4A69-AD95-30419154BB6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790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D5F0-544D-446B-B57E-E1D8444940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71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1B8D-63DD-44D7-98B9-28314DD218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4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1F0A-A202-4714-9DCE-363B8E2AB32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8/25/17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>
                <a:solidFill>
                  <a:srgbClr val="FFFFFF"/>
                </a:solidFill>
              </a:rPr>
              <a:pPr/>
              <a:t>‹#›</a:t>
            </a:fld>
            <a:endParaRPr lang="es-UY"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93365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474B1-8092-4C0B-94BC-7E846BC6BEE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8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F1CF-9DFB-4274-8AD4-FFD345EC6E02}" type="datetime1">
              <a:rPr lang="en-US" smtClean="0">
                <a:solidFill>
                  <a:srgbClr val="080808">
                    <a:tint val="75000"/>
                  </a:srgbClr>
                </a:solidFill>
              </a:rPr>
              <a:t>8/25/17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98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Browser" descr="&lt;SmartSettings&gt;&lt;SmartResize enabled=&quot;True&quot; minWidth=&quot;140&quot; minHeight=&quot;50&quot; /&gt;&lt;/SmartSettings&gt;"/>
          <p:cNvGrpSpPr/>
          <p:nvPr userDrawn="1">
            <p:custDataLst>
              <p:tags r:id="rId1"/>
            </p:custDataLst>
          </p:nvPr>
        </p:nvGrpSpPr>
        <p:grpSpPr>
          <a:xfrm>
            <a:off x="362784" y="263975"/>
            <a:ext cx="11467678" cy="537079"/>
            <a:chOff x="595684" y="1261243"/>
            <a:chExt cx="6668462" cy="379506"/>
          </a:xfrm>
        </p:grpSpPr>
        <p:sp>
          <p:nvSpPr>
            <p:cNvPr id="34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2"/>
              </p:custDataLst>
            </p:nvPr>
          </p:nvSpPr>
          <p:spPr>
            <a:xfrm>
              <a:off x="595684" y="1261243"/>
              <a:ext cx="6668462" cy="37950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Browser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Menu Button"/>
            <p:cNvSpPr>
              <a:spLocks noChangeAspect="1"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7117412" y="1478568"/>
              <a:ext cx="92047" cy="79644"/>
            </a:xfrm>
            <a:custGeom>
              <a:avLst/>
              <a:gdLst>
                <a:gd name="T0" fmla="*/ 0 w 415"/>
                <a:gd name="T1" fmla="*/ 309 h 309"/>
                <a:gd name="T2" fmla="*/ 415 w 415"/>
                <a:gd name="T3" fmla="*/ 309 h 309"/>
                <a:gd name="T4" fmla="*/ 0 w 415"/>
                <a:gd name="T5" fmla="*/ 155 h 309"/>
                <a:gd name="T6" fmla="*/ 415 w 415"/>
                <a:gd name="T7" fmla="*/ 155 h 309"/>
                <a:gd name="T8" fmla="*/ 0 w 415"/>
                <a:gd name="T9" fmla="*/ 0 h 309"/>
                <a:gd name="T10" fmla="*/ 415 w 415"/>
                <a:gd name="T1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09">
                  <a:moveTo>
                    <a:pt x="0" y="309"/>
                  </a:moveTo>
                  <a:lnTo>
                    <a:pt x="415" y="309"/>
                  </a:lnTo>
                  <a:moveTo>
                    <a:pt x="0" y="155"/>
                  </a:moveTo>
                  <a:lnTo>
                    <a:pt x="415" y="155"/>
                  </a:lnTo>
                  <a:moveTo>
                    <a:pt x="0" y="0"/>
                  </a:moveTo>
                  <a:lnTo>
                    <a:pt x="415" y="0"/>
                  </a:lnTo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Close Button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7134065" y="1311584"/>
              <a:ext cx="60712" cy="67305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Address Box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5"/>
              </p:custDataLst>
            </p:nvPr>
          </p:nvSpPr>
          <p:spPr>
            <a:xfrm>
              <a:off x="1152633" y="1434392"/>
              <a:ext cx="5910092" cy="1679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37744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noProof="1" smtClean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https://viaticos.titulacion.gob.do</a:t>
              </a:r>
              <a:endParaRPr lang="en-US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Document Icon"/>
            <p:cNvSpPr>
              <a:spLocks noChangeAspect="1"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199589" y="1471277"/>
              <a:ext cx="57774" cy="94227"/>
            </a:xfrm>
            <a:custGeom>
              <a:avLst/>
              <a:gdLst>
                <a:gd name="T0" fmla="*/ 153 w 260"/>
                <a:gd name="T1" fmla="*/ 7 h 367"/>
                <a:gd name="T2" fmla="*/ 153 w 260"/>
                <a:gd name="T3" fmla="*/ 108 h 367"/>
                <a:gd name="T4" fmla="*/ 253 w 260"/>
                <a:gd name="T5" fmla="*/ 108 h 367"/>
                <a:gd name="T6" fmla="*/ 0 w 260"/>
                <a:gd name="T7" fmla="*/ 0 h 367"/>
                <a:gd name="T8" fmla="*/ 0 w 260"/>
                <a:gd name="T9" fmla="*/ 367 h 367"/>
                <a:gd name="T10" fmla="*/ 260 w 260"/>
                <a:gd name="T11" fmla="*/ 367 h 367"/>
                <a:gd name="T12" fmla="*/ 260 w 260"/>
                <a:gd name="T13" fmla="*/ 100 h 367"/>
                <a:gd name="T14" fmla="*/ 161 w 260"/>
                <a:gd name="T15" fmla="*/ 1 h 367"/>
                <a:gd name="T16" fmla="*/ 0 w 260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367">
                  <a:moveTo>
                    <a:pt x="153" y="7"/>
                  </a:moveTo>
                  <a:lnTo>
                    <a:pt x="153" y="108"/>
                  </a:lnTo>
                  <a:lnTo>
                    <a:pt x="253" y="108"/>
                  </a:lnTo>
                  <a:moveTo>
                    <a:pt x="0" y="0"/>
                  </a:moveTo>
                  <a:lnTo>
                    <a:pt x="0" y="367"/>
                  </a:lnTo>
                  <a:lnTo>
                    <a:pt x="260" y="367"/>
                  </a:lnTo>
                  <a:lnTo>
                    <a:pt x="260" y="100"/>
                  </a:lnTo>
                  <a:lnTo>
                    <a:pt x="161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39" name="Navigation Buttons"/>
            <p:cNvGrpSpPr/>
            <p:nvPr/>
          </p:nvGrpSpPr>
          <p:grpSpPr>
            <a:xfrm>
              <a:off x="673350" y="1457256"/>
              <a:ext cx="395610" cy="122272"/>
              <a:chOff x="673350" y="1457256"/>
              <a:chExt cx="395610" cy="122272"/>
            </a:xfrm>
          </p:grpSpPr>
          <p:sp>
            <p:nvSpPr>
              <p:cNvPr id="40" name="Back Button"/>
              <p:cNvSpPr>
                <a:spLocks noChangeAspect="1" noEditPoint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73350" y="1475764"/>
                <a:ext cx="94006" cy="85253"/>
              </a:xfrm>
              <a:custGeom>
                <a:avLst/>
                <a:gdLst>
                  <a:gd name="T0" fmla="*/ 159 w 423"/>
                  <a:gd name="T1" fmla="*/ 332 h 332"/>
                  <a:gd name="T2" fmla="*/ 0 w 423"/>
                  <a:gd name="T3" fmla="*/ 166 h 332"/>
                  <a:gd name="T4" fmla="*/ 159 w 423"/>
                  <a:gd name="T5" fmla="*/ 0 h 332"/>
                  <a:gd name="T6" fmla="*/ 15 w 423"/>
                  <a:gd name="T7" fmla="*/ 166 h 332"/>
                  <a:gd name="T8" fmla="*/ 423 w 423"/>
                  <a:gd name="T9" fmla="*/ 16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32">
                    <a:moveTo>
                      <a:pt x="159" y="332"/>
                    </a:moveTo>
                    <a:lnTo>
                      <a:pt x="0" y="166"/>
                    </a:lnTo>
                    <a:lnTo>
                      <a:pt x="159" y="0"/>
                    </a:lnTo>
                    <a:moveTo>
                      <a:pt x="15" y="166"/>
                    </a:moveTo>
                    <a:lnTo>
                      <a:pt x="423" y="166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" name="Forward Button"/>
              <p:cNvSpPr>
                <a:spLocks noChangeAspect="1"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22192" y="1475764"/>
                <a:ext cx="94005" cy="85253"/>
              </a:xfrm>
              <a:custGeom>
                <a:avLst/>
                <a:gdLst>
                  <a:gd name="T0" fmla="*/ 265 w 423"/>
                  <a:gd name="T1" fmla="*/ 0 h 332"/>
                  <a:gd name="T2" fmla="*/ 423 w 423"/>
                  <a:gd name="T3" fmla="*/ 166 h 332"/>
                  <a:gd name="T4" fmla="*/ 265 w 423"/>
                  <a:gd name="T5" fmla="*/ 332 h 332"/>
                  <a:gd name="T6" fmla="*/ 408 w 423"/>
                  <a:gd name="T7" fmla="*/ 166 h 332"/>
                  <a:gd name="T8" fmla="*/ 0 w 423"/>
                  <a:gd name="T9" fmla="*/ 16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32">
                    <a:moveTo>
                      <a:pt x="265" y="0"/>
                    </a:moveTo>
                    <a:lnTo>
                      <a:pt x="423" y="166"/>
                    </a:lnTo>
                    <a:lnTo>
                      <a:pt x="265" y="332"/>
                    </a:lnTo>
                    <a:moveTo>
                      <a:pt x="408" y="166"/>
                    </a:moveTo>
                    <a:lnTo>
                      <a:pt x="0" y="166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2" name="Reload Button"/>
              <p:cNvSpPr>
                <a:spLocks noChangeAspect="1"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971037" y="1457256"/>
                <a:ext cx="97923" cy="122272"/>
              </a:xfrm>
              <a:custGeom>
                <a:avLst/>
                <a:gdLst>
                  <a:gd name="T0" fmla="*/ 441 w 441"/>
                  <a:gd name="T1" fmla="*/ 7 h 474"/>
                  <a:gd name="T2" fmla="*/ 441 w 441"/>
                  <a:gd name="T3" fmla="*/ 144 h 474"/>
                  <a:gd name="T4" fmla="*/ 296 w 441"/>
                  <a:gd name="T5" fmla="*/ 144 h 474"/>
                  <a:gd name="T6" fmla="*/ 438 w 441"/>
                  <a:gd name="T7" fmla="*/ 309 h 474"/>
                  <a:gd name="T8" fmla="*/ 166 w 441"/>
                  <a:gd name="T9" fmla="*/ 434 h 474"/>
                  <a:gd name="T10" fmla="*/ 41 w 441"/>
                  <a:gd name="T11" fmla="*/ 162 h 474"/>
                  <a:gd name="T12" fmla="*/ 313 w 441"/>
                  <a:gd name="T13" fmla="*/ 37 h 474"/>
                  <a:gd name="T14" fmla="*/ 428 w 441"/>
                  <a:gd name="T15" fmla="*/ 139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74">
                    <a:moveTo>
                      <a:pt x="441" y="7"/>
                    </a:moveTo>
                    <a:lnTo>
                      <a:pt x="441" y="144"/>
                    </a:lnTo>
                    <a:lnTo>
                      <a:pt x="296" y="144"/>
                    </a:lnTo>
                    <a:moveTo>
                      <a:pt x="438" y="309"/>
                    </a:moveTo>
                    <a:cubicBezTo>
                      <a:pt x="397" y="418"/>
                      <a:pt x="276" y="474"/>
                      <a:pt x="166" y="434"/>
                    </a:cubicBezTo>
                    <a:cubicBezTo>
                      <a:pt x="56" y="393"/>
                      <a:pt x="0" y="271"/>
                      <a:pt x="41" y="162"/>
                    </a:cubicBezTo>
                    <a:cubicBezTo>
                      <a:pt x="82" y="52"/>
                      <a:pt x="202" y="0"/>
                      <a:pt x="313" y="37"/>
                    </a:cubicBezTo>
                    <a:cubicBezTo>
                      <a:pt x="357" y="51"/>
                      <a:pt x="398" y="91"/>
                      <a:pt x="428" y="139"/>
                    </a:cubicBezTo>
                  </a:path>
                </a:pathLst>
              </a:custGeom>
              <a:noFill/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sp>
        <p:nvSpPr>
          <p:cNvPr id="43" name="TextBox 42"/>
          <p:cNvSpPr txBox="1"/>
          <p:nvPr userDrawn="1"/>
        </p:nvSpPr>
        <p:spPr>
          <a:xfrm>
            <a:off x="646271" y="1376368"/>
            <a:ext cx="18069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  <a:endParaRPr lang="es-DO" sz="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 rotWithShape="1">
          <a:blip r:embed="rId11"/>
          <a:srcRect l="170"/>
          <a:stretch/>
        </p:blipFill>
        <p:spPr>
          <a:xfrm>
            <a:off x="362784" y="805810"/>
            <a:ext cx="11469600" cy="5785428"/>
          </a:xfrm>
          <a:prstGeom prst="rect">
            <a:avLst/>
          </a:prstGeom>
        </p:spPr>
      </p:pic>
      <p:sp>
        <p:nvSpPr>
          <p:cNvPr id="47" name="Rectangle 46"/>
          <p:cNvSpPr/>
          <p:nvPr userDrawn="1"/>
        </p:nvSpPr>
        <p:spPr>
          <a:xfrm>
            <a:off x="1830216" y="6323508"/>
            <a:ext cx="1416223" cy="1846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0" name="Rectangle 59"/>
          <p:cNvSpPr/>
          <p:nvPr userDrawn="1"/>
        </p:nvSpPr>
        <p:spPr>
          <a:xfrm>
            <a:off x="10322157" y="6349515"/>
            <a:ext cx="1416223" cy="1846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1" name="Rectangle 60"/>
          <p:cNvSpPr/>
          <p:nvPr userDrawn="1"/>
        </p:nvSpPr>
        <p:spPr>
          <a:xfrm>
            <a:off x="362784" y="1755479"/>
            <a:ext cx="1255045" cy="2319202"/>
          </a:xfrm>
          <a:prstGeom prst="rect">
            <a:avLst/>
          </a:prstGeom>
          <a:solidFill>
            <a:srgbClr val="222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5" name="Rectangle 64"/>
          <p:cNvSpPr/>
          <p:nvPr userDrawn="1"/>
        </p:nvSpPr>
        <p:spPr>
          <a:xfrm>
            <a:off x="1861292" y="1190635"/>
            <a:ext cx="9877088" cy="3448890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6" name="Rectangle 65"/>
          <p:cNvSpPr/>
          <p:nvPr userDrawn="1"/>
        </p:nvSpPr>
        <p:spPr>
          <a:xfrm>
            <a:off x="626736" y="870993"/>
            <a:ext cx="1036507" cy="175432"/>
          </a:xfrm>
          <a:prstGeom prst="rect">
            <a:avLst/>
          </a:prstGeom>
          <a:solidFill>
            <a:srgbClr val="555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7" name="Rectangle 66"/>
          <p:cNvSpPr/>
          <p:nvPr userDrawn="1"/>
        </p:nvSpPr>
        <p:spPr>
          <a:xfrm>
            <a:off x="11195540" y="893584"/>
            <a:ext cx="594188" cy="161079"/>
          </a:xfrm>
          <a:prstGeom prst="rect">
            <a:avLst/>
          </a:prstGeom>
          <a:solidFill>
            <a:srgbClr val="6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8" name="Rectangle 67"/>
          <p:cNvSpPr/>
          <p:nvPr userDrawn="1"/>
        </p:nvSpPr>
        <p:spPr>
          <a:xfrm>
            <a:off x="745842" y="1194336"/>
            <a:ext cx="704335" cy="129220"/>
          </a:xfrm>
          <a:prstGeom prst="rect">
            <a:avLst/>
          </a:prstGeom>
          <a:solidFill>
            <a:srgbClr val="222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03" y="5477490"/>
            <a:ext cx="691478" cy="686031"/>
          </a:xfrm>
          <a:prstGeom prst="rect">
            <a:avLst/>
          </a:prstGeom>
        </p:spPr>
      </p:pic>
      <p:sp>
        <p:nvSpPr>
          <p:cNvPr id="70" name="TextBox 69"/>
          <p:cNvSpPr txBox="1"/>
          <p:nvPr userDrawn="1"/>
        </p:nvSpPr>
        <p:spPr>
          <a:xfrm>
            <a:off x="1787970" y="6338366"/>
            <a:ext cx="23022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6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Ministerio de la Presidencia. Todos los derechos reservados 2017. </a:t>
            </a:r>
            <a:endParaRPr lang="es-DO" sz="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11297944" y="6349515"/>
            <a:ext cx="53251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Versión 1.0</a:t>
            </a:r>
            <a:endParaRPr lang="es-DO" sz="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9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77AE-0B08-4720-9486-A4003132AB3D}" type="datetime1">
              <a:rPr lang="en-US" smtClean="0"/>
              <a:t>8/25/17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32010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645952" y="1251182"/>
            <a:ext cx="180690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  <a:endParaRPr lang="es-DO" sz="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 rotWithShape="1">
          <a:blip r:embed="rId2"/>
          <a:srcRect l="170"/>
          <a:stretch/>
        </p:blipFill>
        <p:spPr>
          <a:xfrm>
            <a:off x="362465" y="680625"/>
            <a:ext cx="11447997" cy="6120937"/>
          </a:xfrm>
          <a:prstGeom prst="rect">
            <a:avLst/>
          </a:prstGeom>
        </p:spPr>
      </p:pic>
      <p:sp>
        <p:nvSpPr>
          <p:cNvPr id="34" name="Rectangle 33"/>
          <p:cNvSpPr/>
          <p:nvPr userDrawn="1"/>
        </p:nvSpPr>
        <p:spPr>
          <a:xfrm>
            <a:off x="1829897" y="6569030"/>
            <a:ext cx="1416223" cy="1846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5" name="Rectangle 34"/>
          <p:cNvSpPr/>
          <p:nvPr userDrawn="1"/>
        </p:nvSpPr>
        <p:spPr>
          <a:xfrm>
            <a:off x="10321838" y="6595037"/>
            <a:ext cx="1416223" cy="1846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0" name="Rectangle 39"/>
          <p:cNvSpPr/>
          <p:nvPr userDrawn="1"/>
        </p:nvSpPr>
        <p:spPr>
          <a:xfrm>
            <a:off x="593465" y="1719042"/>
            <a:ext cx="1036507" cy="2319202"/>
          </a:xfrm>
          <a:prstGeom prst="rect">
            <a:avLst/>
          </a:prstGeom>
          <a:solidFill>
            <a:srgbClr val="222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7003" y="2214843"/>
            <a:ext cx="144000" cy="1524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638" y="1954836"/>
            <a:ext cx="155605" cy="155605"/>
          </a:xfrm>
          <a:prstGeom prst="rect">
            <a:avLst/>
          </a:prstGeom>
        </p:spPr>
      </p:pic>
      <p:sp>
        <p:nvSpPr>
          <p:cNvPr id="43" name="Rectangle 42"/>
          <p:cNvSpPr/>
          <p:nvPr userDrawn="1"/>
        </p:nvSpPr>
        <p:spPr>
          <a:xfrm>
            <a:off x="400560" y="2735788"/>
            <a:ext cx="240916" cy="1297727"/>
          </a:xfrm>
          <a:prstGeom prst="rect">
            <a:avLst/>
          </a:prstGeom>
          <a:solidFill>
            <a:srgbClr val="222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4" name="Rectangle 43"/>
          <p:cNvSpPr/>
          <p:nvPr userDrawn="1"/>
        </p:nvSpPr>
        <p:spPr>
          <a:xfrm>
            <a:off x="1860973" y="1065449"/>
            <a:ext cx="9877088" cy="3448890"/>
          </a:xfrm>
          <a:prstGeom prst="rect">
            <a:avLst/>
          </a:prstGeom>
          <a:solidFill>
            <a:srgbClr val="ECF0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7" name="Rectangle 46"/>
          <p:cNvSpPr/>
          <p:nvPr userDrawn="1"/>
        </p:nvSpPr>
        <p:spPr>
          <a:xfrm>
            <a:off x="626417" y="745807"/>
            <a:ext cx="1036507" cy="175432"/>
          </a:xfrm>
          <a:prstGeom prst="rect">
            <a:avLst/>
          </a:prstGeom>
          <a:solidFill>
            <a:srgbClr val="5552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0" name="Rectangle 59"/>
          <p:cNvSpPr/>
          <p:nvPr userDrawn="1"/>
        </p:nvSpPr>
        <p:spPr>
          <a:xfrm>
            <a:off x="11195221" y="768398"/>
            <a:ext cx="594188" cy="161079"/>
          </a:xfrm>
          <a:prstGeom prst="rect">
            <a:avLst/>
          </a:prstGeom>
          <a:solidFill>
            <a:srgbClr val="605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1" name="Rectangle 60"/>
          <p:cNvSpPr/>
          <p:nvPr userDrawn="1"/>
        </p:nvSpPr>
        <p:spPr>
          <a:xfrm>
            <a:off x="745523" y="1069150"/>
            <a:ext cx="704335" cy="129220"/>
          </a:xfrm>
          <a:prstGeom prst="rect">
            <a:avLst/>
          </a:prstGeom>
          <a:solidFill>
            <a:srgbClr val="222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84" y="5484112"/>
            <a:ext cx="691478" cy="68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13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3225800"/>
            <a:ext cx="12192000" cy="3632200"/>
          </a:xfrm>
          <a:prstGeom prst="rect">
            <a:avLst/>
          </a:prstGeom>
          <a:gradFill flip="none" rotWithShape="1">
            <a:gsLst>
              <a:gs pos="44000">
                <a:srgbClr val="CBCBCB">
                  <a:alpha val="22000"/>
                </a:srgbClr>
              </a:gs>
              <a:gs pos="100000">
                <a:srgbClr val="5F5F5F">
                  <a:alpha val="1900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895"/>
            <a:endParaRPr lang="en-US" sz="2399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4987990"/>
            <a:ext cx="10363200" cy="610820"/>
          </a:xfrm>
        </p:spPr>
        <p:txBody>
          <a:bodyPr/>
          <a:lstStyle>
            <a:lvl1pPr algn="ctr">
              <a:defRPr lang="en-US" sz="3999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5509360"/>
            <a:ext cx="8534401" cy="764440"/>
          </a:xfrm>
        </p:spPr>
        <p:txBody>
          <a:bodyPr>
            <a:normAutofit/>
          </a:bodyPr>
          <a:lstStyle>
            <a:lvl1pPr marL="0" indent="0" algn="ctr">
              <a:buNone/>
              <a:defRPr lang="en-US" sz="2399" kern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60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2E0EA-E6AB-4CBA-B3EB-8FA1DF50229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5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4407-344E-4F4D-AB10-601F60A746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4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5A957-4536-41BE-9A7A-6AAE7D35D9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533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2pPr>
            <a:lvl3pPr marL="121884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267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4pPr>
            <a:lvl5pPr marL="2437689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5pPr>
            <a:lvl6pPr marL="3047111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6pPr>
            <a:lvl7pPr marL="3656534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7pPr>
            <a:lvl8pPr marL="4265955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7AD17-0C87-4B12-85F9-590A9CC53A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732"/>
            </a:lvl1pPr>
            <a:lvl2pPr>
              <a:defRPr sz="3199"/>
            </a:lvl2pPr>
            <a:lvl3pPr>
              <a:defRPr sz="2666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CD7BD-F749-4C2A-91CA-C6290EDD9D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83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66" b="1"/>
            </a:lvl2pPr>
            <a:lvl3pPr marL="1218845" indent="0">
              <a:buNone/>
              <a:defRPr sz="2399" b="1"/>
            </a:lvl3pPr>
            <a:lvl4pPr marL="1828267" indent="0">
              <a:buNone/>
              <a:defRPr sz="2133" b="1"/>
            </a:lvl4pPr>
            <a:lvl5pPr marL="2437689" indent="0">
              <a:buNone/>
              <a:defRPr sz="2133" b="1"/>
            </a:lvl5pPr>
            <a:lvl6pPr marL="3047111" indent="0">
              <a:buNone/>
              <a:defRPr sz="2133" b="1"/>
            </a:lvl6pPr>
            <a:lvl7pPr marL="3656534" indent="0">
              <a:buNone/>
              <a:defRPr sz="2133" b="1"/>
            </a:lvl7pPr>
            <a:lvl8pPr marL="4265955" indent="0">
              <a:buNone/>
              <a:defRPr sz="2133" b="1"/>
            </a:lvl8pPr>
            <a:lvl9pPr marL="48753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66"/>
            </a:lvl2pPr>
            <a:lvl3pPr>
              <a:defRPr sz="2399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44F1B-041E-4D52-B0D7-422899306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69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1F22-332E-4DCA-A301-1DD98A2E5C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0388" y="-87028"/>
            <a:ext cx="2524390" cy="644880"/>
            <a:chOff x="8439436" y="17391"/>
            <a:chExt cx="3714018" cy="9487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436" y="17391"/>
              <a:ext cx="1897560" cy="948781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0336996" y="288581"/>
              <a:ext cx="0" cy="4064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336996" y="360975"/>
              <a:ext cx="1816458" cy="294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700" b="1" dirty="0" smtClean="0">
                  <a:latin typeface="Arial Narrow" panose="020B0606020202030204" pitchFamily="34" charset="0"/>
                </a:rPr>
                <a:t>DIRECCIÓN DE TECNOLOGÍA</a:t>
              </a:r>
              <a:endParaRPr lang="es-DO" sz="700" b="1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86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E85F5-104F-4EC7-92F6-71AEAAC18C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4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7E06A-E67F-4FEF-A373-59E74535E0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78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623C-8DFD-43D1-BC80-76C8F3A74DED}" type="datetime1">
              <a:rPr lang="en-US" smtClean="0"/>
              <a:t>8/25/17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6343218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4" y="273050"/>
            <a:ext cx="4011084" cy="1162051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6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4" y="1435103"/>
            <a:ext cx="4011084" cy="46910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96EA-AAC7-41FD-8A64-8930AE5D90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701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2"/>
            <a:ext cx="7315200" cy="566739"/>
          </a:xfr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4266"/>
            </a:lvl1pPr>
            <a:lvl2pPr marL="609422" indent="0">
              <a:buNone/>
              <a:defRPr sz="3732"/>
            </a:lvl2pPr>
            <a:lvl3pPr marL="1218845" indent="0">
              <a:buNone/>
              <a:defRPr sz="3199"/>
            </a:lvl3pPr>
            <a:lvl4pPr marL="1828267" indent="0">
              <a:buNone/>
              <a:defRPr sz="2666"/>
            </a:lvl4pPr>
            <a:lvl5pPr marL="2437689" indent="0">
              <a:buNone/>
              <a:defRPr sz="2666"/>
            </a:lvl5pPr>
            <a:lvl6pPr marL="3047111" indent="0">
              <a:buNone/>
              <a:defRPr sz="2666"/>
            </a:lvl6pPr>
            <a:lvl7pPr marL="3656534" indent="0">
              <a:buNone/>
              <a:defRPr sz="2666"/>
            </a:lvl7pPr>
            <a:lvl8pPr marL="4265955" indent="0">
              <a:buNone/>
              <a:defRPr sz="2666"/>
            </a:lvl8pPr>
            <a:lvl9pPr marL="4875378" indent="0">
              <a:buNone/>
              <a:defRPr sz="26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40"/>
            <a:ext cx="7315200" cy="804863"/>
          </a:xfrm>
        </p:spPr>
        <p:txBody>
          <a:bodyPr/>
          <a:lstStyle>
            <a:lvl1pPr marL="0" indent="0">
              <a:buNone/>
              <a:defRPr sz="1866"/>
            </a:lvl1pPr>
            <a:lvl2pPr marL="609422" indent="0">
              <a:buNone/>
              <a:defRPr sz="1600"/>
            </a:lvl2pPr>
            <a:lvl3pPr marL="1218845" indent="0">
              <a:buNone/>
              <a:defRPr sz="1333"/>
            </a:lvl3pPr>
            <a:lvl4pPr marL="1828267" indent="0">
              <a:buNone/>
              <a:defRPr sz="1200"/>
            </a:lvl4pPr>
            <a:lvl5pPr marL="2437689" indent="0">
              <a:buNone/>
              <a:defRPr sz="1200"/>
            </a:lvl5pPr>
            <a:lvl6pPr marL="3047111" indent="0">
              <a:buNone/>
              <a:defRPr sz="1200"/>
            </a:lvl6pPr>
            <a:lvl7pPr marL="3656534" indent="0">
              <a:buNone/>
              <a:defRPr sz="1200"/>
            </a:lvl7pPr>
            <a:lvl8pPr marL="4265955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BA107-87B8-42E7-BA19-7F0C32069A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12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7531-5FAF-4D3B-9029-6F3A98AB69A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131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8D46-0B35-4090-A674-DB2F90A664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9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D2B7-07B1-4757-BE27-7D225294A1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90600"/>
            <a:ext cx="10972801" cy="508000"/>
          </a:xfrm>
        </p:spPr>
        <p:txBody>
          <a:bodyPr>
            <a:noAutofit/>
          </a:bodyPr>
          <a:lstStyle>
            <a:lvl1pPr marL="0" indent="0">
              <a:buNone/>
              <a:defRPr sz="186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1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bg>
      <p:bgPr>
        <a:gradFill flip="none" rotWithShape="1">
          <a:gsLst>
            <a:gs pos="81000">
              <a:schemeClr val="bg1">
                <a:lumMod val="95000"/>
              </a:schemeClr>
            </a:gs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2"/>
            <a:ext cx="6705600" cy="711081"/>
          </a:xfrm>
        </p:spPr>
        <p:txBody>
          <a:bodyPr>
            <a:noAutofit/>
          </a:bodyPr>
          <a:lstStyle>
            <a:lvl1pPr>
              <a:defRPr sz="359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3C12-A948-4E2A-91D6-E6615FD1BCE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8/25/17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30000" y="6356354"/>
            <a:ext cx="762001" cy="365125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0" tIns="91440" rIns="0" bIns="91440" numCol="1" anchor="ctr" anchorCtr="1" compatLnSpc="1">
            <a:prstTxWarp prst="textNoShape">
              <a:avLst/>
            </a:prstTxWarp>
          </a:bodyPr>
          <a:lstStyle>
            <a:lvl1pPr algn="r">
              <a:defRPr lang="en-US" sz="1400" kern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E69268-9C8B-4EBF-A9EE-DC5DC2D48DC3}" type="slidenum">
              <a:rPr lang="es-UY">
                <a:solidFill>
                  <a:srgbClr val="FFFFFF"/>
                </a:solidFill>
              </a:rPr>
              <a:pPr/>
              <a:t>‹#›</a:t>
            </a:fld>
            <a:endParaRPr lang="es-UY" dirty="0">
              <a:solidFill>
                <a:srgbClr val="FFFFFF"/>
              </a:solidFill>
            </a:endParaRP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480301" y="362139"/>
            <a:ext cx="4114800" cy="533400"/>
          </a:xfrm>
        </p:spPr>
        <p:txBody>
          <a:bodyPr anchor="ctr">
            <a:noAutofit/>
          </a:bodyPr>
          <a:lstStyle>
            <a:lvl1pPr marL="0" indent="0" algn="r">
              <a:buNone/>
              <a:defRPr sz="1999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Breadcrumb 1 &gt; Breadcrumb 2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964800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eft Clipart Right">
    <p:bg>
      <p:bgPr>
        <a:solidFill>
          <a:schemeClr val="bg1">
            <a:lumMod val="95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8D7B8-27CC-40A3-977C-B7A7D983D5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84391" y="1066800"/>
            <a:ext cx="4192092" cy="762000"/>
          </a:xfrm>
        </p:spPr>
        <p:txBody>
          <a:bodyPr>
            <a:noAutofit/>
          </a:bodyPr>
          <a:lstStyle>
            <a:lvl1pPr>
              <a:defRPr sz="3999" b="1"/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84391" y="2057400"/>
            <a:ext cx="4192092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7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41F6F-85DD-4D59-84B9-C2CD16A9E875}" type="datetime1">
              <a:rPr lang="en-US" smtClean="0">
                <a:solidFill>
                  <a:srgbClr val="080808">
                    <a:tint val="75000"/>
                  </a:srgbClr>
                </a:solidFill>
              </a:rPr>
              <a:t>8/25/17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80808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80808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9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D568C-A284-458B-8DE7-AF907953E93B}" type="datetime1">
              <a:rPr lang="en-US" smtClean="0"/>
              <a:t>8/25/17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697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875A4-7666-43D2-8B14-D23F63AEE76E}" type="datetime1">
              <a:rPr lang="en-US" smtClean="0"/>
              <a:t>8/25/17</a:t>
            </a:fld>
            <a:endParaRPr lang="es-D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067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F9F91-5166-4A82-AFE0-A53AE5E995AB}" type="datetime1">
              <a:rPr lang="en-US" smtClean="0"/>
              <a:t>8/25/17</a:t>
            </a:fld>
            <a:endParaRPr lang="es-D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71550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7F5C5-6B52-4EEE-98AA-9A664BC9D30A}" type="datetime1">
              <a:rPr lang="en-US" smtClean="0"/>
              <a:t>8/25/17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0023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74C0D-1AE3-4C6F-A78D-99A3F25B5A28}" type="datetime1">
              <a:rPr lang="en-US" smtClean="0"/>
              <a:t>8/25/17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70000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C0762-078D-47B0-94F3-D0D514D3EBE6}" type="datetime1">
              <a:rPr lang="en-US" smtClean="0"/>
              <a:t>8/25/17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27B2-AC4A-4CF9-A5B5-1A0623221A90}" type="slidenum">
              <a:rPr lang="es-DO" smtClean="0"/>
              <a:t>‹#›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913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CB2F57F6-AF02-4DC5-AC00-76116A2C1F9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7" r:id="rId18"/>
    <p:sldLayoutId id="2147483698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0">
              <a:srgbClr val="EEEEEE"/>
            </a:gs>
            <a:gs pos="67000">
              <a:schemeClr val="bg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1081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30255B44-4EA9-4303-8E83-990D49BB04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2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895"/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889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5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845" rtl="0" eaLnBrk="1" latinLnBrk="0" hangingPunct="1">
        <a:spcBef>
          <a:spcPct val="0"/>
        </a:spcBef>
        <a:buNone/>
        <a:defRPr sz="3199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845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j-lt"/>
          <a:ea typeface="+mn-ea"/>
          <a:cs typeface="+mn-cs"/>
        </a:defRPr>
      </a:lvl1pPr>
      <a:lvl2pPr marL="990311" indent="-380889" algn="l" defTabSz="1218845" rtl="0" eaLnBrk="1" latinLnBrk="0" hangingPunct="1">
        <a:spcBef>
          <a:spcPct val="20000"/>
        </a:spcBef>
        <a:buFont typeface="Arial" pitchFamily="34" charset="0"/>
        <a:buChar char="–"/>
        <a:defRPr sz="3199" kern="1200">
          <a:solidFill>
            <a:schemeClr val="tx1"/>
          </a:solidFill>
          <a:latin typeface="+mj-lt"/>
          <a:ea typeface="+mn-ea"/>
          <a:cs typeface="+mn-cs"/>
        </a:defRPr>
      </a:lvl2pPr>
      <a:lvl3pPr marL="1523555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j-lt"/>
          <a:ea typeface="+mn-ea"/>
          <a:cs typeface="+mn-cs"/>
        </a:defRPr>
      </a:lvl3pPr>
      <a:lvl4pPr marL="2132979" indent="-304712" algn="l" defTabSz="12188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742400" indent="-304712" algn="l" defTabSz="12188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3351822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4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6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2" algn="l" defTabSz="1218845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7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9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1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4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5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845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4" Type="http://schemas.openxmlformats.org/officeDocument/2006/relationships/image" Target="../media/image12.png"/><Relationship Id="rId5" Type="http://schemas.openxmlformats.org/officeDocument/2006/relationships/slide" Target="slide23.xml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slide" Target="slide18.xml"/><Relationship Id="rId5" Type="http://schemas.openxmlformats.org/officeDocument/2006/relationships/slide" Target="slide17.xml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tags" Target="../tags/tag20.xml"/><Relationship Id="rId12" Type="http://schemas.openxmlformats.org/officeDocument/2006/relationships/tags" Target="../tags/tag21.xml"/><Relationship Id="rId13" Type="http://schemas.openxmlformats.org/officeDocument/2006/relationships/tags" Target="../tags/tag22.xml"/><Relationship Id="rId14" Type="http://schemas.openxmlformats.org/officeDocument/2006/relationships/slideLayout" Target="../slideLayouts/slideLayout20.xml"/><Relationship Id="rId15" Type="http://schemas.openxmlformats.org/officeDocument/2006/relationships/image" Target="../media/image9.png"/><Relationship Id="rId16" Type="http://schemas.openxmlformats.org/officeDocument/2006/relationships/hyperlink" Target="mailto:timinpre@presidencia.gob.do" TargetMode="External"/><Relationship Id="rId17" Type="http://schemas.openxmlformats.org/officeDocument/2006/relationships/image" Target="../media/image1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Relationship Id="rId7" Type="http://schemas.openxmlformats.org/officeDocument/2006/relationships/tags" Target="../tags/tag16.xml"/><Relationship Id="rId8" Type="http://schemas.openxmlformats.org/officeDocument/2006/relationships/tags" Target="../tags/tag17.xml"/><Relationship Id="rId9" Type="http://schemas.openxmlformats.org/officeDocument/2006/relationships/tags" Target="../tags/tag18.xml"/><Relationship Id="rId10" Type="http://schemas.openxmlformats.org/officeDocument/2006/relationships/tags" Target="../tags/tag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22.xml"/><Relationship Id="rId5" Type="http://schemas.openxmlformats.org/officeDocument/2006/relationships/slide" Target="slide24.xml"/><Relationship Id="rId1" Type="http://schemas.openxmlformats.org/officeDocument/2006/relationships/slideLayout" Target="../slideLayouts/slideLayout29.xml"/><Relationship Id="rId2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33.xml"/><Relationship Id="rId5" Type="http://schemas.openxmlformats.org/officeDocument/2006/relationships/slide" Target="slide30.xml"/><Relationship Id="rId6" Type="http://schemas.openxmlformats.org/officeDocument/2006/relationships/slide" Target="slide29.xml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2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" Target="slide28.xml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4" Type="http://schemas.openxmlformats.org/officeDocument/2006/relationships/image" Target="../media/image17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24.xml"/><Relationship Id="rId5" Type="http://schemas.openxmlformats.org/officeDocument/2006/relationships/slide" Target="slide33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slide" Target="slide28.xml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123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6464" y="3099594"/>
            <a:ext cx="3995057" cy="1717040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Prototipo del</a:t>
            </a:r>
          </a:p>
          <a:p>
            <a:r>
              <a:rPr lang="es-DO" sz="2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</a:p>
        </p:txBody>
      </p:sp>
      <p:sp>
        <p:nvSpPr>
          <p:cNvPr id="8" name="Rectangle 7"/>
          <p:cNvSpPr/>
          <p:nvPr/>
        </p:nvSpPr>
        <p:spPr>
          <a:xfrm>
            <a:off x="946464" y="4909458"/>
            <a:ext cx="3995057" cy="827313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Agosto 2017</a:t>
            </a:r>
          </a:p>
          <a:p>
            <a:r>
              <a:rPr lang="es-DO" sz="12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Santo Domingo, Rep. Dom.</a:t>
            </a:r>
            <a:endParaRPr lang="es-DO" dirty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64" y="584887"/>
            <a:ext cx="2077413" cy="445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97" y="384257"/>
            <a:ext cx="1097590" cy="108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8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Solicitar </a:t>
            </a:r>
            <a:r>
              <a:rPr lang="es-D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71403" y="1557582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Viaje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52370" y="1745451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79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3936" y="1557582"/>
            <a:ext cx="12490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Solicitud de Viáticos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54903" y="1745451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2016-00045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77096" y="2077282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52370" y="2261488"/>
            <a:ext cx="9392501" cy="2520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Notificación a colindantes del levantamiento de la parcela No. 2889, Del Distrito Catastral No, 02, del Municipio El Cercado, Provincia San Juan</a:t>
            </a:r>
            <a:endParaRPr lang="es-DO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4579039" y="1557582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54468" y="17454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/>
          </a:p>
        </p:txBody>
      </p:sp>
      <p:sp>
        <p:nvSpPr>
          <p:cNvPr id="95" name="Calendar"/>
          <p:cNvSpPr>
            <a:spLocks noChangeAspect="1" noEditPoints="1"/>
          </p:cNvSpPr>
          <p:nvPr/>
        </p:nvSpPr>
        <p:spPr bwMode="auto">
          <a:xfrm>
            <a:off x="5614515" y="1780355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84343" y="1557582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59772" y="17454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/>
          </a:p>
        </p:txBody>
      </p:sp>
      <p:sp>
        <p:nvSpPr>
          <p:cNvPr id="98" name="Calendar"/>
          <p:cNvSpPr>
            <a:spLocks noChangeAspect="1" noEditPoints="1"/>
          </p:cNvSpPr>
          <p:nvPr/>
        </p:nvSpPr>
        <p:spPr bwMode="auto">
          <a:xfrm>
            <a:off x="6909784" y="1780355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80108" y="1557582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Cantidad Días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61075" y="1745451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486582" y="1557582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Coordinador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61856" y="1745451"/>
            <a:ext cx="2883015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971403" y="2627083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Provincia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74422" y="2627083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Municipio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75297" y="2627083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Municipal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63156" y="280717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San Juan                 ▼</a:t>
            </a:r>
            <a:endParaRPr lang="es-DO" sz="800" dirty="0"/>
          </a:p>
        </p:txBody>
      </p:sp>
      <p:sp>
        <p:nvSpPr>
          <p:cNvPr id="109" name="Rectangle 108"/>
          <p:cNvSpPr/>
          <p:nvPr/>
        </p:nvSpPr>
        <p:spPr>
          <a:xfrm>
            <a:off x="3354903" y="280717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 Cercado              ▼</a:t>
            </a:r>
            <a:endParaRPr lang="es-DO" sz="800" dirty="0"/>
          </a:p>
        </p:txBody>
      </p:sp>
      <p:sp>
        <p:nvSpPr>
          <p:cNvPr id="110" name="Rectangle 109"/>
          <p:cNvSpPr/>
          <p:nvPr/>
        </p:nvSpPr>
        <p:spPr>
          <a:xfrm>
            <a:off x="4654468" y="280717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El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Cercado             ▼</a:t>
            </a:r>
            <a:endParaRPr lang="es-DO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884340" y="2627083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Parcela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59772" y="280717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2889</a:t>
            </a:r>
            <a:endParaRPr lang="es-DO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03140" y="2627083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Catastral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87039" y="280717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DO" sz="800" dirty="0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45630"/>
              </p:ext>
            </p:extLst>
          </p:nvPr>
        </p:nvGraphicFramePr>
        <p:xfrm>
          <a:off x="2063158" y="3966135"/>
          <a:ext cx="9375492" cy="1932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13"/>
                <a:gridCol w="1085850"/>
                <a:gridCol w="759279"/>
                <a:gridCol w="669471"/>
                <a:gridCol w="1036865"/>
                <a:gridCol w="1206362"/>
                <a:gridCol w="881763"/>
                <a:gridCol w="967789"/>
                <a:gridCol w="630854"/>
                <a:gridCol w="908223"/>
                <a:gridCol w="908223"/>
              </a:tblGrid>
              <a:tr h="372101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Nombres y Apellidos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Cédula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Cargo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Departamento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Institución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Salida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Regreso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Viático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7" name="Group 116"/>
          <p:cNvGrpSpPr/>
          <p:nvPr/>
        </p:nvGrpSpPr>
        <p:grpSpPr>
          <a:xfrm>
            <a:off x="9816945" y="5944632"/>
            <a:ext cx="1621704" cy="180000"/>
            <a:chOff x="8422521" y="5411950"/>
            <a:chExt cx="1621704" cy="180000"/>
          </a:xfrm>
        </p:grpSpPr>
        <p:sp>
          <p:nvSpPr>
            <p:cNvPr id="118" name="Rectangle 11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30993" y="3694098"/>
            <a:ext cx="1350108" cy="184666"/>
            <a:chOff x="7644061" y="2119988"/>
            <a:chExt cx="1350108" cy="184666"/>
          </a:xfrm>
        </p:grpSpPr>
        <p:sp>
          <p:nvSpPr>
            <p:cNvPr id="124" name="TextBox 123"/>
            <p:cNvSpPr txBox="1"/>
            <p:nvPr/>
          </p:nvSpPr>
          <p:spPr>
            <a:xfrm>
              <a:off x="7644061" y="2119988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Mostrar</a:t>
              </a:r>
              <a:endParaRPr lang="es-DO" sz="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122351" y="2122321"/>
              <a:ext cx="432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  ▼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516153" y="2119988"/>
              <a:ext cx="4780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Registros</a:t>
              </a:r>
              <a:endParaRPr lang="es-DO" sz="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0070079" y="3657061"/>
            <a:ext cx="1368570" cy="184666"/>
            <a:chOff x="8660511" y="4370689"/>
            <a:chExt cx="1368570" cy="184666"/>
          </a:xfrm>
        </p:grpSpPr>
        <p:sp>
          <p:nvSpPr>
            <p:cNvPr id="128" name="TextBox 127"/>
            <p:cNvSpPr txBox="1"/>
            <p:nvPr/>
          </p:nvSpPr>
          <p:spPr>
            <a:xfrm>
              <a:off x="8660511" y="4370689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Buscar</a:t>
              </a:r>
              <a:endParaRPr lang="es-DO" sz="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9093081" y="4373022"/>
              <a:ext cx="936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0" name="Straight Connector 129"/>
          <p:cNvCxnSpPr/>
          <p:nvPr/>
        </p:nvCxnSpPr>
        <p:spPr>
          <a:xfrm>
            <a:off x="2030993" y="3522641"/>
            <a:ext cx="954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962303" y="3262558"/>
            <a:ext cx="1241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Participantes del Viaje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2" name="Add"/>
          <p:cNvSpPr>
            <a:spLocks noChangeAspect="1" noEditPoints="1"/>
          </p:cNvSpPr>
          <p:nvPr/>
        </p:nvSpPr>
        <p:spPr bwMode="auto">
          <a:xfrm>
            <a:off x="11438649" y="3341001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975101" y="5934604"/>
            <a:ext cx="11945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5 de 5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Modal Dialog Overlay"/>
          <p:cNvSpPr>
            <a:spLocks/>
          </p:cNvSpPr>
          <p:nvPr/>
        </p:nvSpPr>
        <p:spPr bwMode="auto">
          <a:xfrm>
            <a:off x="362059" y="781235"/>
            <a:ext cx="11507385" cy="5797118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90061" y="1490825"/>
            <a:ext cx="9128253" cy="4312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44909" y="3059539"/>
            <a:ext cx="10775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Nombres y Apellidos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28651" y="3248336"/>
            <a:ext cx="1654567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Jesús Manuel Cuello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Astacio     </a:t>
            </a:r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42640" y="2802502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Participante del Viaje</a:t>
            </a:r>
            <a:endParaRPr lang="es-DO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59870" y="3249028"/>
            <a:ext cx="95231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001-0143680-6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71818" y="3072360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Cédula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100236" y="3243312"/>
            <a:ext cx="95231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Chofer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12184" y="3066644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Cargo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33298" y="3072050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Departamento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52987" y="3243312"/>
            <a:ext cx="324327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Comisión Permanente de Titulación de Terrenos el Estado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764935" y="3066644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Institución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258644" y="3578148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Cálculo del Viático</a:t>
            </a:r>
            <a:endParaRPr lang="es-DO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63074" y="1530845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Datos del Viaje</a:t>
            </a:r>
            <a:endParaRPr lang="es-DO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308985" y="2298627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368803" y="2495026"/>
            <a:ext cx="8727458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DO" sz="8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Notificación a colindantes del levantamiento de la parcela No. 2889, Del Distrito Catastral No, 02, del Municipio El Cercado, Provincia San Juan</a:t>
            </a:r>
            <a:endParaRPr lang="es-DO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43512" y="1837182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918941" y="2025051"/>
            <a:ext cx="720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37914" y="1837182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712261" y="2023725"/>
            <a:ext cx="720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9" name="Straight Connector 168"/>
          <p:cNvCxnSpPr/>
          <p:nvPr/>
        </p:nvCxnSpPr>
        <p:spPr>
          <a:xfrm>
            <a:off x="2303664" y="3824369"/>
            <a:ext cx="882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Save"/>
          <p:cNvSpPr>
            <a:spLocks noChangeAspect="1" noEditPoints="1"/>
          </p:cNvSpPr>
          <p:nvPr/>
        </p:nvSpPr>
        <p:spPr bwMode="auto">
          <a:xfrm>
            <a:off x="10959854" y="5545766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Add"/>
          <p:cNvSpPr>
            <a:spLocks noChangeAspect="1" noEditPoints="1"/>
          </p:cNvSpPr>
          <p:nvPr/>
        </p:nvSpPr>
        <p:spPr bwMode="auto">
          <a:xfrm>
            <a:off x="10674382" y="5573325"/>
            <a:ext cx="116420" cy="116419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98059" y="260915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62059" y="260757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98059" y="282142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62059" y="281984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98059" y="303369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62059" y="303211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89687" y="219251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Viajes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89686" y="2400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3" name="Save"/>
          <p:cNvSpPr>
            <a:spLocks noChangeAspect="1" noEditPoints="1"/>
          </p:cNvSpPr>
          <p:nvPr/>
        </p:nvSpPr>
        <p:spPr bwMode="auto">
          <a:xfrm>
            <a:off x="10704790" y="5541858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285728" y="1829925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Viaje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66695" y="2027318"/>
            <a:ext cx="147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CPTTE-2017-08-84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03" name="Table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157332"/>
              </p:ext>
            </p:extLst>
          </p:nvPr>
        </p:nvGraphicFramePr>
        <p:xfrm>
          <a:off x="2340031" y="3928628"/>
          <a:ext cx="8756231" cy="14936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6886"/>
                <a:gridCol w="1425515"/>
                <a:gridCol w="1698666"/>
                <a:gridCol w="1049931"/>
                <a:gridCol w="1109682"/>
                <a:gridCol w="1032857"/>
                <a:gridCol w="990177"/>
                <a:gridCol w="942517"/>
              </a:tblGrid>
              <a:tr h="239161"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Día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Salida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Regreso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Desayuno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Almuerzo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Cena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Alojamiento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por Día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291066"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20:00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864"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03/08/2017 06:30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03/08/2017 20:00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864"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04/08/2017 06:30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04/08/2017 20:00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864"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05/08/2017 06:30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05/08/2017 20:00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864">
                <a:tc gridSpan="7">
                  <a:txBody>
                    <a:bodyPr/>
                    <a:lstStyle/>
                    <a:p>
                      <a:pPr algn="r"/>
                      <a:r>
                        <a:rPr lang="es-DO" sz="9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Viático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7,000.00</a:t>
                      </a:r>
                      <a:endParaRPr lang="es-DO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4" name="Calendar"/>
          <p:cNvSpPr>
            <a:spLocks noChangeAspect="1" noEditPoints="1"/>
          </p:cNvSpPr>
          <p:nvPr/>
        </p:nvSpPr>
        <p:spPr bwMode="auto">
          <a:xfrm>
            <a:off x="3993881" y="4234131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Calendar"/>
          <p:cNvSpPr>
            <a:spLocks noChangeAspect="1" noEditPoints="1"/>
          </p:cNvSpPr>
          <p:nvPr/>
        </p:nvSpPr>
        <p:spPr bwMode="auto">
          <a:xfrm>
            <a:off x="5604281" y="4235104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5" name="Calendar"/>
          <p:cNvSpPr>
            <a:spLocks noChangeAspect="1" noEditPoints="1"/>
          </p:cNvSpPr>
          <p:nvPr/>
        </p:nvSpPr>
        <p:spPr bwMode="auto">
          <a:xfrm>
            <a:off x="3999324" y="4508997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Calendar"/>
          <p:cNvSpPr>
            <a:spLocks noChangeAspect="1" noEditPoints="1"/>
          </p:cNvSpPr>
          <p:nvPr/>
        </p:nvSpPr>
        <p:spPr bwMode="auto">
          <a:xfrm>
            <a:off x="5609724" y="4509970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7" name="Calendar"/>
          <p:cNvSpPr>
            <a:spLocks noChangeAspect="1" noEditPoints="1"/>
          </p:cNvSpPr>
          <p:nvPr/>
        </p:nvSpPr>
        <p:spPr bwMode="auto">
          <a:xfrm>
            <a:off x="4004767" y="4743043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Calendar"/>
          <p:cNvSpPr>
            <a:spLocks noChangeAspect="1" noEditPoints="1"/>
          </p:cNvSpPr>
          <p:nvPr/>
        </p:nvSpPr>
        <p:spPr bwMode="auto">
          <a:xfrm>
            <a:off x="5615167" y="4744016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Calendar"/>
          <p:cNvSpPr>
            <a:spLocks noChangeAspect="1" noEditPoints="1"/>
          </p:cNvSpPr>
          <p:nvPr/>
        </p:nvSpPr>
        <p:spPr bwMode="auto">
          <a:xfrm>
            <a:off x="4010210" y="5001581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6" name="Calendar"/>
          <p:cNvSpPr>
            <a:spLocks noChangeAspect="1" noEditPoints="1"/>
          </p:cNvSpPr>
          <p:nvPr/>
        </p:nvSpPr>
        <p:spPr bwMode="auto">
          <a:xfrm>
            <a:off x="5620610" y="5002554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0" name="Delete"/>
          <p:cNvSpPr>
            <a:spLocks noChangeAspect="1"/>
          </p:cNvSpPr>
          <p:nvPr/>
        </p:nvSpPr>
        <p:spPr bwMode="auto">
          <a:xfrm>
            <a:off x="11096261" y="1590943"/>
            <a:ext cx="111524" cy="111524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solidFill>
              <a:srgbClr val="ECF0F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1" name="Straight Connector 140"/>
          <p:cNvCxnSpPr/>
          <p:nvPr/>
        </p:nvCxnSpPr>
        <p:spPr>
          <a:xfrm>
            <a:off x="2190061" y="1789233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6121349" y="3239841"/>
            <a:ext cx="1653246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Administrativo                               ▼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9" name="Save"/>
          <p:cNvSpPr>
            <a:spLocks noChangeAspect="1" noEditPoints="1"/>
          </p:cNvSpPr>
          <p:nvPr/>
        </p:nvSpPr>
        <p:spPr bwMode="auto">
          <a:xfrm>
            <a:off x="11272938" y="1177509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9" name="Delete"/>
          <p:cNvSpPr>
            <a:spLocks noChangeAspect="1"/>
          </p:cNvSpPr>
          <p:nvPr/>
        </p:nvSpPr>
        <p:spPr bwMode="auto">
          <a:xfrm>
            <a:off x="11545084" y="1200293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0" name="Picture 15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32575" y="3548378"/>
            <a:ext cx="239722" cy="233574"/>
          </a:xfrm>
          <a:prstGeom prst="rect">
            <a:avLst/>
          </a:prstGeom>
        </p:spPr>
      </p:pic>
      <p:sp>
        <p:nvSpPr>
          <p:cNvPr id="161" name="Filter"/>
          <p:cNvSpPr>
            <a:spLocks noChangeAspect="1" noEditPoints="1"/>
          </p:cNvSpPr>
          <p:nvPr/>
        </p:nvSpPr>
        <p:spPr bwMode="auto">
          <a:xfrm>
            <a:off x="10484081" y="3591219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2" name="Add"/>
          <p:cNvSpPr>
            <a:spLocks noChangeAspect="1" noEditPoints="1"/>
          </p:cNvSpPr>
          <p:nvPr/>
        </p:nvSpPr>
        <p:spPr bwMode="auto">
          <a:xfrm>
            <a:off x="10258936" y="3590289"/>
            <a:ext cx="151549" cy="151548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3" name="Excel"/>
          <p:cNvSpPr>
            <a:spLocks noChangeAspect="1" noEditPoints="1"/>
          </p:cNvSpPr>
          <p:nvPr/>
        </p:nvSpPr>
        <p:spPr bwMode="auto">
          <a:xfrm>
            <a:off x="10922723" y="3572025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8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21142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Solicitar Viaje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77096" y="2041770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52370" y="2225976"/>
            <a:ext cx="9392501" cy="2520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Notificación a colindantes del levantamiento de la parcela No. 2889, Del Distrito Catastral No, 02, del Municipio El Cercado, Provincia San Juan</a:t>
            </a:r>
            <a:endParaRPr lang="es-DO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4579039" y="1522070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54468" y="1709939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/>
          </a:p>
        </p:txBody>
      </p:sp>
      <p:sp>
        <p:nvSpPr>
          <p:cNvPr id="95" name="Calendar"/>
          <p:cNvSpPr>
            <a:spLocks noChangeAspect="1" noEditPoints="1"/>
          </p:cNvSpPr>
          <p:nvPr/>
        </p:nvSpPr>
        <p:spPr bwMode="auto">
          <a:xfrm>
            <a:off x="5614515" y="1744843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84343" y="1522070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59772" y="1709939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/>
          </a:p>
        </p:txBody>
      </p:sp>
      <p:sp>
        <p:nvSpPr>
          <p:cNvPr id="98" name="Calendar"/>
          <p:cNvSpPr>
            <a:spLocks noChangeAspect="1" noEditPoints="1"/>
          </p:cNvSpPr>
          <p:nvPr/>
        </p:nvSpPr>
        <p:spPr bwMode="auto">
          <a:xfrm>
            <a:off x="6909784" y="1744843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80108" y="1522070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Cantidad Días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61075" y="1709939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486582" y="1522070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Coordinador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61856" y="1709939"/>
            <a:ext cx="1584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Rojas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▼ </a:t>
            </a:r>
            <a:endParaRPr lang="es-DO" sz="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971403" y="2591571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Provincia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74422" y="2591571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Municipio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75297" y="2591571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Municipal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63156" y="277166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San Juan                    ▼</a:t>
            </a:r>
            <a:endParaRPr lang="es-DO" sz="800" dirty="0"/>
          </a:p>
        </p:txBody>
      </p:sp>
      <p:sp>
        <p:nvSpPr>
          <p:cNvPr id="109" name="Rectangle 108"/>
          <p:cNvSpPr/>
          <p:nvPr/>
        </p:nvSpPr>
        <p:spPr>
          <a:xfrm>
            <a:off x="3354903" y="277166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 Cercado                 ▼</a:t>
            </a:r>
            <a:endParaRPr lang="es-DO" sz="800" dirty="0"/>
          </a:p>
        </p:txBody>
      </p:sp>
      <p:sp>
        <p:nvSpPr>
          <p:cNvPr id="110" name="Rectangle 109"/>
          <p:cNvSpPr/>
          <p:nvPr/>
        </p:nvSpPr>
        <p:spPr>
          <a:xfrm>
            <a:off x="4654468" y="277166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El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Cercado                ▼</a:t>
            </a:r>
            <a:endParaRPr lang="es-DO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884340" y="259157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Parcela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59772" y="277166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2889</a:t>
            </a:r>
            <a:endParaRPr lang="es-DO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03140" y="2591571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Catastral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87039" y="277166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DO" sz="800" dirty="0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56197"/>
              </p:ext>
            </p:extLst>
          </p:nvPr>
        </p:nvGraphicFramePr>
        <p:xfrm>
          <a:off x="2063158" y="3930623"/>
          <a:ext cx="9369765" cy="16331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028"/>
                <a:gridCol w="1678720"/>
                <a:gridCol w="1140542"/>
                <a:gridCol w="817964"/>
                <a:gridCol w="1221186"/>
                <a:gridCol w="1923944"/>
                <a:gridCol w="714279"/>
                <a:gridCol w="771882"/>
                <a:gridCol w="713220"/>
              </a:tblGrid>
              <a:tr h="372101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Nombres y Apellidos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Cédula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Cargo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Departamento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Institución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Viático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Jesús Manuel Cuello </a:t>
                      </a:r>
                      <a:r>
                        <a:rPr lang="es-DO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Astacio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001-0143680-6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Chofer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Administrativo</a:t>
                      </a:r>
                      <a:r>
                        <a:rPr lang="es-DO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Comisión Permanente de Titulación de Terrenos el Estado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7,000.00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 gridSpan="7"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del Viaje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7,000.00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7" name="Group 116"/>
          <p:cNvGrpSpPr/>
          <p:nvPr/>
        </p:nvGrpSpPr>
        <p:grpSpPr>
          <a:xfrm>
            <a:off x="9816945" y="5616155"/>
            <a:ext cx="1621704" cy="180000"/>
            <a:chOff x="8422521" y="5411950"/>
            <a:chExt cx="1621704" cy="180000"/>
          </a:xfrm>
        </p:grpSpPr>
        <p:sp>
          <p:nvSpPr>
            <p:cNvPr id="118" name="Rectangle 11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065400" y="3660919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030993" y="3487129"/>
            <a:ext cx="954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962303" y="3227046"/>
            <a:ext cx="1241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Participantes del Viaje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975101" y="5641638"/>
            <a:ext cx="11945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5 de 5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Create"/>
          <p:cNvSpPr>
            <a:spLocks noChangeAspect="1" noEditPoints="1"/>
          </p:cNvSpPr>
          <p:nvPr/>
        </p:nvSpPr>
        <p:spPr bwMode="auto">
          <a:xfrm>
            <a:off x="10907225" y="441026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Delete"/>
          <p:cNvSpPr>
            <a:spLocks noChangeAspect="1"/>
          </p:cNvSpPr>
          <p:nvPr/>
        </p:nvSpPr>
        <p:spPr bwMode="auto">
          <a:xfrm>
            <a:off x="11113506" y="4426463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201753" y="1522763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Estado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280924" y="170285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              ▼</a:t>
            </a:r>
            <a:endParaRPr lang="es-DO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60915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2059" y="260757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8059" y="282142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2059" y="281984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03369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2059" y="303211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9687" y="219251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Viajes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9686" y="2400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71403" y="1522070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Viaje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2052370" y="1719463"/>
            <a:ext cx="250386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CPTTE-2017-08-84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8" name="Sort 67"/>
          <p:cNvSpPr/>
          <p:nvPr/>
        </p:nvSpPr>
        <p:spPr>
          <a:xfrm flipV="1">
            <a:off x="6941711" y="2807014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9" name="Sort 78"/>
          <p:cNvSpPr/>
          <p:nvPr/>
        </p:nvSpPr>
        <p:spPr>
          <a:xfrm flipV="1">
            <a:off x="8255607" y="2815892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6" name="Sort 85"/>
          <p:cNvSpPr/>
          <p:nvPr/>
        </p:nvSpPr>
        <p:spPr>
          <a:xfrm flipV="1">
            <a:off x="8273360" y="1750562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7" name="Rectangle 86"/>
          <p:cNvSpPr/>
          <p:nvPr/>
        </p:nvSpPr>
        <p:spPr>
          <a:xfrm>
            <a:off x="9819289" y="3603686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0" name="Save"/>
          <p:cNvSpPr>
            <a:spLocks noChangeAspect="1" noEditPoints="1"/>
          </p:cNvSpPr>
          <p:nvPr/>
        </p:nvSpPr>
        <p:spPr bwMode="auto">
          <a:xfrm>
            <a:off x="11281816" y="1177509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Delete"/>
          <p:cNvSpPr>
            <a:spLocks noChangeAspect="1"/>
          </p:cNvSpPr>
          <p:nvPr/>
        </p:nvSpPr>
        <p:spPr bwMode="auto">
          <a:xfrm>
            <a:off x="11545084" y="1200293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85338" y="3193269"/>
            <a:ext cx="239722" cy="233574"/>
          </a:xfrm>
          <a:prstGeom prst="rect">
            <a:avLst/>
          </a:prstGeom>
        </p:spPr>
      </p:pic>
      <p:sp>
        <p:nvSpPr>
          <p:cNvPr id="135" name="Filter"/>
          <p:cNvSpPr>
            <a:spLocks noChangeAspect="1" noEditPoints="1"/>
          </p:cNvSpPr>
          <p:nvPr/>
        </p:nvSpPr>
        <p:spPr bwMode="auto">
          <a:xfrm>
            <a:off x="10936844" y="323611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6" name="Add"/>
          <p:cNvSpPr>
            <a:spLocks noChangeAspect="1" noEditPoints="1"/>
          </p:cNvSpPr>
          <p:nvPr/>
        </p:nvSpPr>
        <p:spPr bwMode="auto">
          <a:xfrm>
            <a:off x="10711699" y="3235180"/>
            <a:ext cx="151549" cy="151548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7" name="Excel"/>
          <p:cNvSpPr>
            <a:spLocks noChangeAspect="1" noEditPoints="1"/>
          </p:cNvSpPr>
          <p:nvPr/>
        </p:nvSpPr>
        <p:spPr bwMode="auto">
          <a:xfrm>
            <a:off x="11375486" y="321691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12264"/>
            <a:ext cx="9792000" cy="441148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96263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Gestión de Viajes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65850" y="154467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952459" y="5020683"/>
            <a:ext cx="1621704" cy="180000"/>
            <a:chOff x="8422521" y="5411950"/>
            <a:chExt cx="1621704" cy="180000"/>
          </a:xfrm>
        </p:grpSpPr>
        <p:sp>
          <p:nvSpPr>
            <p:cNvPr id="48" name="Rectangle 4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846029"/>
              </p:ext>
            </p:extLst>
          </p:nvPr>
        </p:nvGraphicFramePr>
        <p:xfrm>
          <a:off x="1965850" y="1820076"/>
          <a:ext cx="9608314" cy="29629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350"/>
                <a:gridCol w="1866900"/>
                <a:gridCol w="619125"/>
                <a:gridCol w="628650"/>
                <a:gridCol w="542925"/>
                <a:gridCol w="590550"/>
                <a:gridCol w="600075"/>
                <a:gridCol w="581025"/>
                <a:gridCol w="457200"/>
                <a:gridCol w="514350"/>
                <a:gridCol w="723900"/>
                <a:gridCol w="523875"/>
                <a:gridCol w="561975"/>
                <a:gridCol w="473529"/>
                <a:gridCol w="527885"/>
              </a:tblGrid>
              <a:tr h="372101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Parcela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Catastral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1869780" y="5035121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8059" y="260915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2059" y="260757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8059" y="282142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2059" y="281984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8059" y="303369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2059" y="303211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003161" y="5527426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34" name="Rectangle 33"/>
          <p:cNvSpPr/>
          <p:nvPr/>
        </p:nvSpPr>
        <p:spPr>
          <a:xfrm>
            <a:off x="3127033" y="5503934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84129" y="5527426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36" name="Rectangle 35"/>
          <p:cNvSpPr/>
          <p:nvPr/>
        </p:nvSpPr>
        <p:spPr>
          <a:xfrm>
            <a:off x="4008001" y="5503934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Ejecución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88969" y="5503934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46065" y="5527426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40" name="Rectangle 39"/>
          <p:cNvSpPr/>
          <p:nvPr/>
        </p:nvSpPr>
        <p:spPr>
          <a:xfrm>
            <a:off x="5769937" y="5503934"/>
            <a:ext cx="6222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Suspendido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734413" y="2392158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2" name="Oval 41"/>
          <p:cNvSpPr/>
          <p:nvPr/>
        </p:nvSpPr>
        <p:spPr>
          <a:xfrm>
            <a:off x="10734413" y="2912221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4" name="Oval 43"/>
          <p:cNvSpPr/>
          <p:nvPr/>
        </p:nvSpPr>
        <p:spPr>
          <a:xfrm>
            <a:off x="10728453" y="3954515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0" name="Rectangle 49"/>
          <p:cNvSpPr/>
          <p:nvPr/>
        </p:nvSpPr>
        <p:spPr>
          <a:xfrm>
            <a:off x="1854579" y="5509256"/>
            <a:ext cx="11753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Leyenda Estado de Viajes: </a:t>
            </a:r>
            <a:endParaRPr lang="es-DO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392223" y="5527426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52" name="Rectangle 51"/>
          <p:cNvSpPr/>
          <p:nvPr/>
        </p:nvSpPr>
        <p:spPr>
          <a:xfrm>
            <a:off x="6516095" y="5503934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65097" y="5527426"/>
            <a:ext cx="144780" cy="153071"/>
            <a:chOff x="7633826" y="1604435"/>
            <a:chExt cx="144780" cy="153071"/>
          </a:xfrm>
        </p:grpSpPr>
        <p:sp>
          <p:nvSpPr>
            <p:cNvPr id="37" name="Oval 36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1026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val 52"/>
          <p:cNvSpPr/>
          <p:nvPr/>
        </p:nvSpPr>
        <p:spPr>
          <a:xfrm>
            <a:off x="10728453" y="4474578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grpSp>
        <p:nvGrpSpPr>
          <p:cNvPr id="54" name="Group 53"/>
          <p:cNvGrpSpPr/>
          <p:nvPr/>
        </p:nvGrpSpPr>
        <p:grpSpPr>
          <a:xfrm>
            <a:off x="10731650" y="3436835"/>
            <a:ext cx="144780" cy="153071"/>
            <a:chOff x="7633826" y="1604435"/>
            <a:chExt cx="144780" cy="153071"/>
          </a:xfrm>
        </p:grpSpPr>
        <p:sp>
          <p:nvSpPr>
            <p:cNvPr id="55" name="Oval 54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56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TextBox 96"/>
          <p:cNvSpPr txBox="1"/>
          <p:nvPr/>
        </p:nvSpPr>
        <p:spPr>
          <a:xfrm>
            <a:off x="389687" y="219251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Viajes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9686" y="2400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Create"/>
          <p:cNvSpPr>
            <a:spLocks noChangeAspect="1" noEditPoints="1"/>
          </p:cNvSpPr>
          <p:nvPr/>
        </p:nvSpPr>
        <p:spPr bwMode="auto">
          <a:xfrm>
            <a:off x="11105651" y="2383855"/>
            <a:ext cx="125334" cy="124117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Delete"/>
          <p:cNvSpPr>
            <a:spLocks noChangeAspect="1"/>
          </p:cNvSpPr>
          <p:nvPr/>
        </p:nvSpPr>
        <p:spPr bwMode="auto">
          <a:xfrm>
            <a:off x="11261804" y="2401855"/>
            <a:ext cx="106117" cy="106117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Opened Folder"/>
          <p:cNvSpPr>
            <a:spLocks noChangeAspect="1" noEditPoints="1"/>
          </p:cNvSpPr>
          <p:nvPr/>
        </p:nvSpPr>
        <p:spPr bwMode="auto">
          <a:xfrm>
            <a:off x="11407180" y="2402821"/>
            <a:ext cx="128646" cy="97421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100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Add"/>
          <p:cNvSpPr>
            <a:spLocks noChangeAspect="1" noEditPoints="1"/>
          </p:cNvSpPr>
          <p:nvPr/>
        </p:nvSpPr>
        <p:spPr bwMode="auto">
          <a:xfrm>
            <a:off x="10814561" y="1174838"/>
            <a:ext cx="152663" cy="152662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9941233" y="1521390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Create"/>
          <p:cNvSpPr>
            <a:spLocks noChangeAspect="1" noEditPoints="1"/>
          </p:cNvSpPr>
          <p:nvPr/>
        </p:nvSpPr>
        <p:spPr bwMode="auto">
          <a:xfrm>
            <a:off x="11107127" y="2917994"/>
            <a:ext cx="125334" cy="124117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Delete"/>
          <p:cNvSpPr>
            <a:spLocks noChangeAspect="1"/>
          </p:cNvSpPr>
          <p:nvPr/>
        </p:nvSpPr>
        <p:spPr bwMode="auto">
          <a:xfrm>
            <a:off x="11263280" y="2935994"/>
            <a:ext cx="106117" cy="106117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Opened Folder"/>
          <p:cNvSpPr>
            <a:spLocks noChangeAspect="1" noEditPoints="1"/>
          </p:cNvSpPr>
          <p:nvPr/>
        </p:nvSpPr>
        <p:spPr bwMode="auto">
          <a:xfrm>
            <a:off x="11408656" y="2936960"/>
            <a:ext cx="128646" cy="97421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Create"/>
          <p:cNvSpPr>
            <a:spLocks noChangeAspect="1" noEditPoints="1"/>
          </p:cNvSpPr>
          <p:nvPr/>
        </p:nvSpPr>
        <p:spPr bwMode="auto">
          <a:xfrm>
            <a:off x="11116007" y="3432903"/>
            <a:ext cx="125334" cy="124117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Delete"/>
          <p:cNvSpPr>
            <a:spLocks noChangeAspect="1"/>
          </p:cNvSpPr>
          <p:nvPr/>
        </p:nvSpPr>
        <p:spPr bwMode="auto">
          <a:xfrm>
            <a:off x="11272160" y="3450903"/>
            <a:ext cx="106117" cy="106117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Opened Folder"/>
          <p:cNvSpPr>
            <a:spLocks noChangeAspect="1" noEditPoints="1"/>
          </p:cNvSpPr>
          <p:nvPr/>
        </p:nvSpPr>
        <p:spPr bwMode="auto">
          <a:xfrm>
            <a:off x="11417536" y="3451869"/>
            <a:ext cx="128646" cy="97421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Create"/>
          <p:cNvSpPr>
            <a:spLocks noChangeAspect="1" noEditPoints="1"/>
          </p:cNvSpPr>
          <p:nvPr/>
        </p:nvSpPr>
        <p:spPr bwMode="auto">
          <a:xfrm>
            <a:off x="11116008" y="3956685"/>
            <a:ext cx="125334" cy="124117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Delete"/>
          <p:cNvSpPr>
            <a:spLocks noChangeAspect="1"/>
          </p:cNvSpPr>
          <p:nvPr/>
        </p:nvSpPr>
        <p:spPr bwMode="auto">
          <a:xfrm>
            <a:off x="11272161" y="3974685"/>
            <a:ext cx="106117" cy="106117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Opened Folder"/>
          <p:cNvSpPr>
            <a:spLocks noChangeAspect="1" noEditPoints="1"/>
          </p:cNvSpPr>
          <p:nvPr/>
        </p:nvSpPr>
        <p:spPr bwMode="auto">
          <a:xfrm>
            <a:off x="11417537" y="3975651"/>
            <a:ext cx="128646" cy="97421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Create"/>
          <p:cNvSpPr>
            <a:spLocks noChangeAspect="1" noEditPoints="1"/>
          </p:cNvSpPr>
          <p:nvPr/>
        </p:nvSpPr>
        <p:spPr bwMode="auto">
          <a:xfrm>
            <a:off x="11116007" y="4462715"/>
            <a:ext cx="125334" cy="124117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Delete"/>
          <p:cNvSpPr>
            <a:spLocks noChangeAspect="1"/>
          </p:cNvSpPr>
          <p:nvPr/>
        </p:nvSpPr>
        <p:spPr bwMode="auto">
          <a:xfrm>
            <a:off x="11272160" y="4480715"/>
            <a:ext cx="106117" cy="106117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7" name="Opened Folder"/>
          <p:cNvSpPr>
            <a:spLocks noChangeAspect="1" noEditPoints="1"/>
          </p:cNvSpPr>
          <p:nvPr/>
        </p:nvSpPr>
        <p:spPr bwMode="auto">
          <a:xfrm>
            <a:off x="11417536" y="4481681"/>
            <a:ext cx="128646" cy="97421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509" y="3139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DO" dirty="0"/>
          </a:p>
        </p:txBody>
      </p:sp>
      <p:sp>
        <p:nvSpPr>
          <p:cNvPr id="4" name="Rectangle 3"/>
          <p:cNvSpPr/>
          <p:nvPr/>
        </p:nvSpPr>
        <p:spPr>
          <a:xfrm>
            <a:off x="946464" y="3099594"/>
            <a:ext cx="6811796" cy="1717040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4000" b="1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Gestión de Fondos - Fijo</a:t>
            </a:r>
          </a:p>
          <a:p>
            <a:r>
              <a:rPr lang="es-DO" sz="2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96" y="1662938"/>
            <a:ext cx="1097590" cy="108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2" y="1984530"/>
            <a:ext cx="2077413" cy="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6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03385"/>
            <a:ext cx="9792000" cy="276252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96263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595098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3767305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3719594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867944"/>
              </p:ext>
            </p:extLst>
          </p:nvPr>
        </p:nvGraphicFramePr>
        <p:xfrm>
          <a:off x="1965850" y="1897135"/>
          <a:ext cx="9608312" cy="16493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6265"/>
                <a:gridCol w="584462"/>
                <a:gridCol w="1187778"/>
                <a:gridCol w="970960"/>
                <a:gridCol w="980388"/>
                <a:gridCol w="886120"/>
                <a:gridCol w="848412"/>
                <a:gridCol w="810705"/>
                <a:gridCol w="857839"/>
                <a:gridCol w="716437"/>
                <a:gridCol w="737927"/>
                <a:gridCol w="561019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Reservado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Última</a:t>
                      </a:r>
                    </a:p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 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36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Add"/>
          <p:cNvSpPr>
            <a:spLocks noChangeAspect="1" noEditPoints="1"/>
          </p:cNvSpPr>
          <p:nvPr/>
        </p:nvSpPr>
        <p:spPr bwMode="auto">
          <a:xfrm>
            <a:off x="10814561" y="1174838"/>
            <a:ext cx="152663" cy="152662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49858" y="1576557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0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55611"/>
              </p:ext>
            </p:extLst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81234"/>
            <a:ext cx="11440617" cy="5788241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90061" y="1490825"/>
            <a:ext cx="9128253" cy="4312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48053" y="2054988"/>
            <a:ext cx="8402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Fecha Apertura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29020" y="2242857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01/01/2017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8490" y="2054988"/>
            <a:ext cx="7697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Id. 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589457" y="2242857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FF-2017-01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41457" y="2054988"/>
            <a:ext cx="931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del Fondo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822424" y="224285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RD$350,000.00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591334"/>
            <a:ext cx="1160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Aperturar Fondo Fijo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974424" y="2062797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55391" y="2250666"/>
            <a:ext cx="3636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 de la CPTTE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Save">
            <a:hlinkClick r:id="rId3" action="ppaction://hlinksldjump"/>
          </p:cNvPr>
          <p:cNvSpPr>
            <a:spLocks noChangeAspect="1" noEditPoints="1"/>
          </p:cNvSpPr>
          <p:nvPr/>
        </p:nvSpPr>
        <p:spPr bwMode="auto">
          <a:xfrm>
            <a:off x="10981234" y="5561461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65842" y="2545082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No. Cheque de Apertura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46809" y="2732951"/>
            <a:ext cx="1134211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2345086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759246" y="2539052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Cargar Imagen Cheque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40213" y="2726921"/>
            <a:ext cx="1134211" cy="218114"/>
          </a:xfrm>
          <a:prstGeom prst="rect">
            <a:avLst/>
          </a:prstGeom>
          <a:solidFill>
            <a:srgbClr val="605CA8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Cargar</a:t>
            </a:r>
            <a:endParaRPr lang="es-DO" sz="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989462" y="2723399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CK-BR-Apertura FF.jpg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46809" y="3138933"/>
            <a:ext cx="5243599" cy="230028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Excel"/>
          <p:cNvSpPr>
            <a:spLocks noChangeAspect="1" noEditPoints="1"/>
          </p:cNvSpPr>
          <p:nvPr/>
        </p:nvSpPr>
        <p:spPr bwMode="auto">
          <a:xfrm>
            <a:off x="11221190" y="1167012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850" y="3191633"/>
            <a:ext cx="5088401" cy="2194882"/>
          </a:xfrm>
          <a:prstGeom prst="rect">
            <a:avLst/>
          </a:prstGeom>
        </p:spPr>
      </p:pic>
      <p:sp>
        <p:nvSpPr>
          <p:cNvPr id="64" name="Delete">
            <a:hlinkClick r:id="" action="ppaction://hlinkshowjump?jump=previousslide"/>
          </p:cNvPr>
          <p:cNvSpPr>
            <a:spLocks noChangeAspect="1"/>
          </p:cNvSpPr>
          <p:nvPr/>
        </p:nvSpPr>
        <p:spPr bwMode="auto">
          <a:xfrm>
            <a:off x="11086197" y="1653089"/>
            <a:ext cx="121588" cy="121588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solidFill>
              <a:srgbClr val="ECF0F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190061" y="1886888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lock">
            <a:hlinkClick r:id="rId5" action="ppaction://hlinksldjump"/>
          </p:cNvPr>
          <p:cNvSpPr>
            <a:spLocks noChangeAspect="1" noEditPoints="1"/>
          </p:cNvSpPr>
          <p:nvPr/>
        </p:nvSpPr>
        <p:spPr bwMode="auto">
          <a:xfrm>
            <a:off x="10724941" y="5577231"/>
            <a:ext cx="161925" cy="160338"/>
          </a:xfrm>
          <a:custGeom>
            <a:avLst/>
            <a:gdLst>
              <a:gd name="T0" fmla="*/ 698 w 1395"/>
              <a:gd name="T1" fmla="*/ 0 h 1394"/>
              <a:gd name="T2" fmla="*/ 0 w 1395"/>
              <a:gd name="T3" fmla="*/ 697 h 1394"/>
              <a:gd name="T4" fmla="*/ 698 w 1395"/>
              <a:gd name="T5" fmla="*/ 1394 h 1394"/>
              <a:gd name="T6" fmla="*/ 1395 w 1395"/>
              <a:gd name="T7" fmla="*/ 697 h 1394"/>
              <a:gd name="T8" fmla="*/ 698 w 1395"/>
              <a:gd name="T9" fmla="*/ 0 h 1394"/>
              <a:gd name="T10" fmla="*/ 642 w 1395"/>
              <a:gd name="T11" fmla="*/ 154 h 1394"/>
              <a:gd name="T12" fmla="*/ 648 w 1395"/>
              <a:gd name="T13" fmla="*/ 154 h 1394"/>
              <a:gd name="T14" fmla="*/ 648 w 1395"/>
              <a:gd name="T15" fmla="*/ 181 h 1394"/>
              <a:gd name="T16" fmla="*/ 698 w 1395"/>
              <a:gd name="T17" fmla="*/ 230 h 1394"/>
              <a:gd name="T18" fmla="*/ 747 w 1395"/>
              <a:gd name="T19" fmla="*/ 181 h 1394"/>
              <a:gd name="T20" fmla="*/ 747 w 1395"/>
              <a:gd name="T21" fmla="*/ 154 h 1394"/>
              <a:gd name="T22" fmla="*/ 1240 w 1395"/>
              <a:gd name="T23" fmla="*/ 648 h 1394"/>
              <a:gd name="T24" fmla="*/ 1213 w 1395"/>
              <a:gd name="T25" fmla="*/ 648 h 1394"/>
              <a:gd name="T26" fmla="*/ 1208 w 1395"/>
              <a:gd name="T27" fmla="*/ 648 h 1394"/>
              <a:gd name="T28" fmla="*/ 1161 w 1395"/>
              <a:gd name="T29" fmla="*/ 699 h 1394"/>
              <a:gd name="T30" fmla="*/ 1213 w 1395"/>
              <a:gd name="T31" fmla="*/ 746 h 1394"/>
              <a:gd name="T32" fmla="*/ 1240 w 1395"/>
              <a:gd name="T33" fmla="*/ 746 h 1394"/>
              <a:gd name="T34" fmla="*/ 747 w 1395"/>
              <a:gd name="T35" fmla="*/ 1238 h 1394"/>
              <a:gd name="T36" fmla="*/ 747 w 1395"/>
              <a:gd name="T37" fmla="*/ 1211 h 1394"/>
              <a:gd name="T38" fmla="*/ 692 w 1395"/>
              <a:gd name="T39" fmla="*/ 1163 h 1394"/>
              <a:gd name="T40" fmla="*/ 648 w 1395"/>
              <a:gd name="T41" fmla="*/ 1211 h 1394"/>
              <a:gd name="T42" fmla="*/ 648 w 1395"/>
              <a:gd name="T43" fmla="*/ 1238 h 1394"/>
              <a:gd name="T44" fmla="*/ 155 w 1395"/>
              <a:gd name="T45" fmla="*/ 746 h 1394"/>
              <a:gd name="T46" fmla="*/ 182 w 1395"/>
              <a:gd name="T47" fmla="*/ 746 h 1394"/>
              <a:gd name="T48" fmla="*/ 231 w 1395"/>
              <a:gd name="T49" fmla="*/ 697 h 1394"/>
              <a:gd name="T50" fmla="*/ 182 w 1395"/>
              <a:gd name="T51" fmla="*/ 648 h 1394"/>
              <a:gd name="T52" fmla="*/ 155 w 1395"/>
              <a:gd name="T53" fmla="*/ 648 h 1394"/>
              <a:gd name="T54" fmla="*/ 642 w 1395"/>
              <a:gd name="T55" fmla="*/ 154 h 1394"/>
              <a:gd name="T56" fmla="*/ 698 w 1395"/>
              <a:gd name="T57" fmla="*/ 286 h 1394"/>
              <a:gd name="T58" fmla="*/ 659 w 1395"/>
              <a:gd name="T59" fmla="*/ 324 h 1394"/>
              <a:gd name="T60" fmla="*/ 643 w 1395"/>
              <a:gd name="T61" fmla="*/ 610 h 1394"/>
              <a:gd name="T62" fmla="*/ 594 w 1395"/>
              <a:gd name="T63" fmla="*/ 697 h 1394"/>
              <a:gd name="T64" fmla="*/ 698 w 1395"/>
              <a:gd name="T65" fmla="*/ 800 h 1394"/>
              <a:gd name="T66" fmla="*/ 708 w 1395"/>
              <a:gd name="T67" fmla="*/ 800 h 1394"/>
              <a:gd name="T68" fmla="*/ 937 w 1395"/>
              <a:gd name="T69" fmla="*/ 1006 h 1394"/>
              <a:gd name="T70" fmla="*/ 999 w 1395"/>
              <a:gd name="T71" fmla="*/ 999 h 1394"/>
              <a:gd name="T72" fmla="*/ 1008 w 1395"/>
              <a:gd name="T73" fmla="*/ 934 h 1394"/>
              <a:gd name="T74" fmla="*/ 799 w 1395"/>
              <a:gd name="T75" fmla="*/ 697 h 1394"/>
              <a:gd name="T76" fmla="*/ 748 w 1395"/>
              <a:gd name="T77" fmla="*/ 609 h 1394"/>
              <a:gd name="T78" fmla="*/ 737 w 1395"/>
              <a:gd name="T79" fmla="*/ 324 h 1394"/>
              <a:gd name="T80" fmla="*/ 698 w 1395"/>
              <a:gd name="T81" fmla="*/ 286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5" h="1394">
                <a:moveTo>
                  <a:pt x="698" y="0"/>
                </a:moveTo>
                <a:cubicBezTo>
                  <a:pt x="313" y="0"/>
                  <a:pt x="0" y="312"/>
                  <a:pt x="0" y="697"/>
                </a:cubicBezTo>
                <a:cubicBezTo>
                  <a:pt x="0" y="1081"/>
                  <a:pt x="313" y="1394"/>
                  <a:pt x="698" y="1394"/>
                </a:cubicBezTo>
                <a:cubicBezTo>
                  <a:pt x="1082" y="1394"/>
                  <a:pt x="1395" y="1081"/>
                  <a:pt x="1395" y="697"/>
                </a:cubicBezTo>
                <a:cubicBezTo>
                  <a:pt x="1395" y="312"/>
                  <a:pt x="1082" y="0"/>
                  <a:pt x="698" y="0"/>
                </a:cubicBezTo>
                <a:close/>
                <a:moveTo>
                  <a:pt x="642" y="154"/>
                </a:moveTo>
                <a:lnTo>
                  <a:pt x="648" y="154"/>
                </a:lnTo>
                <a:lnTo>
                  <a:pt x="648" y="181"/>
                </a:lnTo>
                <a:cubicBezTo>
                  <a:pt x="648" y="206"/>
                  <a:pt x="671" y="230"/>
                  <a:pt x="698" y="230"/>
                </a:cubicBezTo>
                <a:cubicBezTo>
                  <a:pt x="723" y="230"/>
                  <a:pt x="747" y="206"/>
                  <a:pt x="747" y="181"/>
                </a:cubicBezTo>
                <a:lnTo>
                  <a:pt x="747" y="154"/>
                </a:lnTo>
                <a:cubicBezTo>
                  <a:pt x="1010" y="177"/>
                  <a:pt x="1217" y="384"/>
                  <a:pt x="1240" y="648"/>
                </a:cubicBezTo>
                <a:lnTo>
                  <a:pt x="1213" y="648"/>
                </a:lnTo>
                <a:cubicBezTo>
                  <a:pt x="1211" y="646"/>
                  <a:pt x="1210" y="646"/>
                  <a:pt x="1208" y="648"/>
                </a:cubicBezTo>
                <a:cubicBezTo>
                  <a:pt x="1183" y="648"/>
                  <a:pt x="1159" y="674"/>
                  <a:pt x="1161" y="699"/>
                </a:cubicBezTo>
                <a:cubicBezTo>
                  <a:pt x="1162" y="725"/>
                  <a:pt x="1188" y="746"/>
                  <a:pt x="1213" y="746"/>
                </a:cubicBezTo>
                <a:lnTo>
                  <a:pt x="1240" y="746"/>
                </a:lnTo>
                <a:cubicBezTo>
                  <a:pt x="1217" y="1008"/>
                  <a:pt x="1010" y="1215"/>
                  <a:pt x="747" y="1238"/>
                </a:cubicBezTo>
                <a:lnTo>
                  <a:pt x="747" y="1211"/>
                </a:lnTo>
                <a:cubicBezTo>
                  <a:pt x="749" y="1184"/>
                  <a:pt x="721" y="1159"/>
                  <a:pt x="692" y="1163"/>
                </a:cubicBezTo>
                <a:cubicBezTo>
                  <a:pt x="669" y="1165"/>
                  <a:pt x="648" y="1188"/>
                  <a:pt x="648" y="1211"/>
                </a:cubicBezTo>
                <a:lnTo>
                  <a:pt x="648" y="1238"/>
                </a:lnTo>
                <a:cubicBezTo>
                  <a:pt x="388" y="1214"/>
                  <a:pt x="178" y="1008"/>
                  <a:pt x="155" y="746"/>
                </a:cubicBezTo>
                <a:lnTo>
                  <a:pt x="182" y="746"/>
                </a:lnTo>
                <a:cubicBezTo>
                  <a:pt x="207" y="746"/>
                  <a:pt x="231" y="724"/>
                  <a:pt x="231" y="697"/>
                </a:cubicBezTo>
                <a:cubicBezTo>
                  <a:pt x="231" y="672"/>
                  <a:pt x="207" y="648"/>
                  <a:pt x="182" y="648"/>
                </a:cubicBezTo>
                <a:lnTo>
                  <a:pt x="155" y="648"/>
                </a:lnTo>
                <a:cubicBezTo>
                  <a:pt x="178" y="389"/>
                  <a:pt x="383" y="179"/>
                  <a:pt x="642" y="154"/>
                </a:cubicBezTo>
                <a:close/>
                <a:moveTo>
                  <a:pt x="698" y="286"/>
                </a:moveTo>
                <a:cubicBezTo>
                  <a:pt x="671" y="286"/>
                  <a:pt x="659" y="310"/>
                  <a:pt x="659" y="324"/>
                </a:cubicBezTo>
                <a:lnTo>
                  <a:pt x="643" y="610"/>
                </a:lnTo>
                <a:cubicBezTo>
                  <a:pt x="614" y="628"/>
                  <a:pt x="594" y="661"/>
                  <a:pt x="594" y="697"/>
                </a:cubicBezTo>
                <a:cubicBezTo>
                  <a:pt x="594" y="755"/>
                  <a:pt x="640" y="800"/>
                  <a:pt x="698" y="800"/>
                </a:cubicBezTo>
                <a:cubicBezTo>
                  <a:pt x="701" y="800"/>
                  <a:pt x="704" y="801"/>
                  <a:pt x="708" y="800"/>
                </a:cubicBezTo>
                <a:lnTo>
                  <a:pt x="937" y="1006"/>
                </a:lnTo>
                <a:cubicBezTo>
                  <a:pt x="948" y="1015"/>
                  <a:pt x="974" y="1024"/>
                  <a:pt x="999" y="999"/>
                </a:cubicBezTo>
                <a:cubicBezTo>
                  <a:pt x="1024" y="974"/>
                  <a:pt x="1018" y="944"/>
                  <a:pt x="1008" y="934"/>
                </a:cubicBezTo>
                <a:lnTo>
                  <a:pt x="799" y="697"/>
                </a:lnTo>
                <a:cubicBezTo>
                  <a:pt x="799" y="659"/>
                  <a:pt x="779" y="626"/>
                  <a:pt x="748" y="609"/>
                </a:cubicBezTo>
                <a:lnTo>
                  <a:pt x="737" y="324"/>
                </a:lnTo>
                <a:cubicBezTo>
                  <a:pt x="735" y="310"/>
                  <a:pt x="724" y="286"/>
                  <a:pt x="698" y="286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504091" y="2534200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Banco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585058" y="2722069"/>
            <a:ext cx="1134211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BanReservas          </a:t>
            </a:r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121" y="2742786"/>
            <a:ext cx="215871" cy="2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3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30020"/>
            <a:ext cx="9792000" cy="301951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Gestión de 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39488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4077229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4029529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890186"/>
              </p:ext>
            </p:extLst>
          </p:nvPr>
        </p:nvGraphicFramePr>
        <p:xfrm>
          <a:off x="1949522" y="1943417"/>
          <a:ext cx="9605199" cy="18237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5189"/>
                <a:gridCol w="908637"/>
                <a:gridCol w="1743599"/>
                <a:gridCol w="663058"/>
                <a:gridCol w="1277003"/>
                <a:gridCol w="1154214"/>
                <a:gridCol w="1105098"/>
                <a:gridCol w="1055983"/>
                <a:gridCol w="832418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Reservado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Money Bag"/>
          <p:cNvSpPr>
            <a:spLocks noChangeAspect="1" noEditPoints="1"/>
          </p:cNvSpPr>
          <p:nvPr/>
        </p:nvSpPr>
        <p:spPr bwMode="auto">
          <a:xfrm>
            <a:off x="11092819" y="2366737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View File"/>
          <p:cNvSpPr>
            <a:spLocks noChangeAspect="1" noEditPoints="1"/>
          </p:cNvSpPr>
          <p:nvPr/>
        </p:nvSpPr>
        <p:spPr bwMode="auto">
          <a:xfrm>
            <a:off x="10899594" y="2365943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Money"/>
          <p:cNvSpPr>
            <a:spLocks noChangeAspect="1" noEditPoints="1"/>
          </p:cNvSpPr>
          <p:nvPr/>
        </p:nvSpPr>
        <p:spPr bwMode="auto">
          <a:xfrm>
            <a:off x="11270168" y="2367531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949858" y="163869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49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Add"/>
          <p:cNvSpPr>
            <a:spLocks noChangeAspect="1" noEditPoints="1"/>
          </p:cNvSpPr>
          <p:nvPr/>
        </p:nvSpPr>
        <p:spPr bwMode="auto">
          <a:xfrm>
            <a:off x="10792715" y="1167604"/>
            <a:ext cx="165631" cy="165630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363704"/>
              </p:ext>
            </p:extLst>
          </p:nvPr>
        </p:nvGraphicFramePr>
        <p:xfrm>
          <a:off x="1965850" y="1943417"/>
          <a:ext cx="9605199" cy="19067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65189"/>
                <a:gridCol w="908637"/>
                <a:gridCol w="1743599"/>
                <a:gridCol w="663058"/>
                <a:gridCol w="1277003"/>
                <a:gridCol w="1154214"/>
                <a:gridCol w="1105098"/>
                <a:gridCol w="1055983"/>
                <a:gridCol w="832418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Reservado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  <a:hlinkClick r:id="rId3" action="ppaction://hlinksldjump"/>
                        </a:rPr>
                        <a:t>Slide</a:t>
                      </a: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  <a:hlinkClick r:id="rId3" action="ppaction://hlinksldjump"/>
                        </a:rPr>
                        <a:t> 23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04/10/2017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Cerrado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11/09/2017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15/09/2017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8" name="Money Bag">
            <a:hlinkClick r:id="rId4" action="ppaction://hlinksldjump"/>
          </p:cNvPr>
          <p:cNvSpPr>
            <a:spLocks noChangeAspect="1" noEditPoints="1"/>
          </p:cNvSpPr>
          <p:nvPr/>
        </p:nvSpPr>
        <p:spPr bwMode="auto">
          <a:xfrm>
            <a:off x="11125475" y="2366737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View File">
            <a:hlinkClick r:id="rId5" action="ppaction://hlinksldjump"/>
          </p:cNvPr>
          <p:cNvSpPr>
            <a:spLocks noChangeAspect="1" noEditPoints="1"/>
          </p:cNvSpPr>
          <p:nvPr/>
        </p:nvSpPr>
        <p:spPr bwMode="auto">
          <a:xfrm>
            <a:off x="10932250" y="2365943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Money"/>
          <p:cNvSpPr>
            <a:spLocks noChangeAspect="1" noEditPoints="1"/>
          </p:cNvSpPr>
          <p:nvPr/>
        </p:nvSpPr>
        <p:spPr bwMode="auto">
          <a:xfrm>
            <a:off x="11302824" y="2367531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View File"/>
          <p:cNvSpPr>
            <a:spLocks noChangeAspect="1" noEditPoints="1"/>
          </p:cNvSpPr>
          <p:nvPr/>
        </p:nvSpPr>
        <p:spPr bwMode="auto">
          <a:xfrm>
            <a:off x="10905037" y="2681629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Money"/>
          <p:cNvSpPr>
            <a:spLocks noChangeAspect="1" noEditPoints="1"/>
          </p:cNvSpPr>
          <p:nvPr/>
        </p:nvSpPr>
        <p:spPr bwMode="auto">
          <a:xfrm>
            <a:off x="11120492" y="2683217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Money Bag"/>
          <p:cNvSpPr>
            <a:spLocks noChangeAspect="1" noEditPoints="1"/>
          </p:cNvSpPr>
          <p:nvPr/>
        </p:nvSpPr>
        <p:spPr bwMode="auto">
          <a:xfrm>
            <a:off x="11130916" y="3000827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2" name="View File"/>
          <p:cNvSpPr>
            <a:spLocks noChangeAspect="1" noEditPoints="1"/>
          </p:cNvSpPr>
          <p:nvPr/>
        </p:nvSpPr>
        <p:spPr bwMode="auto">
          <a:xfrm>
            <a:off x="10937691" y="3000033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Money"/>
          <p:cNvSpPr>
            <a:spLocks noChangeAspect="1" noEditPoints="1"/>
          </p:cNvSpPr>
          <p:nvPr/>
        </p:nvSpPr>
        <p:spPr bwMode="auto">
          <a:xfrm>
            <a:off x="11308265" y="3001621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View File"/>
          <p:cNvSpPr>
            <a:spLocks noChangeAspect="1" noEditPoints="1"/>
          </p:cNvSpPr>
          <p:nvPr/>
        </p:nvSpPr>
        <p:spPr bwMode="auto">
          <a:xfrm>
            <a:off x="10959461" y="3340210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Money"/>
          <p:cNvSpPr>
            <a:spLocks noChangeAspect="1" noEditPoints="1"/>
          </p:cNvSpPr>
          <p:nvPr/>
        </p:nvSpPr>
        <p:spPr bwMode="auto">
          <a:xfrm>
            <a:off x="11166751" y="3333634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3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55611"/>
              </p:ext>
            </p:extLst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90113"/>
            <a:ext cx="11440617" cy="5797118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hlinkClick r:id="rId4" action="ppaction://hlinksldjump"/>
          </p:cNvPr>
          <p:cNvSpPr/>
          <p:nvPr/>
        </p:nvSpPr>
        <p:spPr>
          <a:xfrm>
            <a:off x="2190061" y="1490825"/>
            <a:ext cx="9128253" cy="4312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1401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Transacciones Fondo Fijo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544528"/>
              </p:ext>
            </p:extLst>
          </p:nvPr>
        </p:nvGraphicFramePr>
        <p:xfrm>
          <a:off x="2327091" y="3484270"/>
          <a:ext cx="8852899" cy="11227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7697"/>
                <a:gridCol w="1502720"/>
                <a:gridCol w="3089200"/>
                <a:gridCol w="1500451"/>
                <a:gridCol w="1063239"/>
                <a:gridCol w="107959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Ingreso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Egreso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Apertura de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03/08/2017 10:00am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Aprovisionamiento</a:t>
                      </a:r>
                      <a:r>
                        <a:rPr lang="es-DO" sz="800" u="sng" baseline="0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Viaje 83</a:t>
                      </a:r>
                      <a:endParaRPr lang="es-DO" sz="800" u="sng" dirty="0" smtClean="0">
                        <a:solidFill>
                          <a:srgbClr val="00B0F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r>
                        <a:rPr lang="es-DO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08:45am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Reposición de Fondo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76,000.00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306,000.00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248053" y="2054988"/>
            <a:ext cx="904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Fecha Apertura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8490" y="2054988"/>
            <a:ext cx="8194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Id. Fondo Fijo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41457" y="2054988"/>
            <a:ext cx="10246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del Fondo 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45943" y="2572657"/>
            <a:ext cx="731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71405" y="2045383"/>
            <a:ext cx="9941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Estado del Fondo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52372" y="2233252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Activo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33340" y="3211449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546461" y="5277636"/>
            <a:ext cx="1621704" cy="180000"/>
            <a:chOff x="8422521" y="5411950"/>
            <a:chExt cx="1621704" cy="180000"/>
          </a:xfrm>
        </p:grpSpPr>
        <p:sp>
          <p:nvSpPr>
            <p:cNvPr id="78" name="Rectangle 7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253500" y="5221548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445527" y="2152796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817129" y="215279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7" name="TextBox 96"/>
          <p:cNvSpPr txBox="1"/>
          <p:nvPr/>
        </p:nvSpPr>
        <p:spPr>
          <a:xfrm>
            <a:off x="9881257" y="215458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486711" y="215458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9790494" y="2464744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130685" y="2474437"/>
            <a:ext cx="9893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 (0%)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xcel"/>
          <p:cNvSpPr>
            <a:spLocks noChangeAspect="1" noEditPoints="1"/>
          </p:cNvSpPr>
          <p:nvPr/>
        </p:nvSpPr>
        <p:spPr bwMode="auto">
          <a:xfrm>
            <a:off x="11223200" y="1159649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Excel"/>
          <p:cNvSpPr>
            <a:spLocks noChangeAspect="1" noEditPoints="1"/>
          </p:cNvSpPr>
          <p:nvPr/>
        </p:nvSpPr>
        <p:spPr bwMode="auto">
          <a:xfrm>
            <a:off x="9250622" y="322232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Save"/>
          <p:cNvSpPr>
            <a:spLocks noChangeAspect="1" noEditPoints="1"/>
          </p:cNvSpPr>
          <p:nvPr/>
        </p:nvSpPr>
        <p:spPr bwMode="auto">
          <a:xfrm>
            <a:off x="10802423" y="1630272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Delete">
            <a:hlinkClick r:id="" action="ppaction://hlinkshowjump?jump=previousslide"/>
          </p:cNvPr>
          <p:cNvSpPr>
            <a:spLocks noChangeAspect="1"/>
          </p:cNvSpPr>
          <p:nvPr/>
        </p:nvSpPr>
        <p:spPr bwMode="auto">
          <a:xfrm>
            <a:off x="11065691" y="1653056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9550361" y="3201172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2910626" y="3186555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320968" y="31551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/>
          </a:p>
        </p:txBody>
      </p:sp>
      <p:sp>
        <p:nvSpPr>
          <p:cNvPr id="120" name="Calendar"/>
          <p:cNvSpPr>
            <a:spLocks noChangeAspect="1" noEditPoints="1"/>
          </p:cNvSpPr>
          <p:nvPr/>
        </p:nvSpPr>
        <p:spPr bwMode="auto">
          <a:xfrm>
            <a:off x="4281015" y="3190055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554260" y="3186555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931072" y="31551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/>
          </a:p>
        </p:txBody>
      </p:sp>
      <p:sp>
        <p:nvSpPr>
          <p:cNvPr id="123" name="Calendar"/>
          <p:cNvSpPr>
            <a:spLocks noChangeAspect="1" noEditPoints="1"/>
          </p:cNvSpPr>
          <p:nvPr/>
        </p:nvSpPr>
        <p:spPr bwMode="auto">
          <a:xfrm>
            <a:off x="5881084" y="3190055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4" name="Accept"/>
          <p:cNvSpPr>
            <a:spLocks noChangeAspect="1"/>
          </p:cNvSpPr>
          <p:nvPr/>
        </p:nvSpPr>
        <p:spPr bwMode="auto">
          <a:xfrm>
            <a:off x="6222671" y="3203089"/>
            <a:ext cx="127000" cy="12223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8023" y="2223777"/>
            <a:ext cx="11003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smtClean="0"/>
              <a:t>01/01/2017</a:t>
            </a:r>
            <a:endParaRPr lang="es-ES_tradnl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508490" y="2228131"/>
            <a:ext cx="9048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FF-2017-01</a:t>
            </a:r>
            <a:endParaRPr lang="es-ES_tradnl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4758609" y="2223777"/>
            <a:ext cx="1038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0952" y="2741299"/>
            <a:ext cx="4877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Fondo Fijo de la 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CPTTE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8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/>
          <p:cNvSpPr txBox="1"/>
          <p:nvPr/>
        </p:nvSpPr>
        <p:spPr>
          <a:xfrm>
            <a:off x="557673" y="2562001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Fondo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51446" y="2751725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Solicitud Reposición</a:t>
            </a:r>
            <a:endParaRPr lang="es-DO" sz="700" b="1" u="sng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54560" y="2941449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Aplicar Reposición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6049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81717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339729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3146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55611"/>
              </p:ext>
            </p:extLst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1771542" y="790112"/>
            <a:ext cx="10097902" cy="5779363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90061" y="1523481"/>
            <a:ext cx="9128253" cy="459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21050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Generar Solicitud Reposición Fondo Fijo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48053" y="2016888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29020" y="220475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FF-2017-01            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45943" y="2477407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26910" y="2665276"/>
            <a:ext cx="4860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Reposición de fondo fijo 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347877" y="2152796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728356" y="215279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7" name="TextBox 96"/>
          <p:cNvSpPr txBox="1"/>
          <p:nvPr/>
        </p:nvSpPr>
        <p:spPr>
          <a:xfrm>
            <a:off x="9810237" y="215458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415691" y="215458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9719473" y="2464744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0059665" y="2474437"/>
            <a:ext cx="9893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 (0%)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xcel"/>
          <p:cNvSpPr>
            <a:spLocks noChangeAspect="1" noEditPoints="1"/>
          </p:cNvSpPr>
          <p:nvPr/>
        </p:nvSpPr>
        <p:spPr bwMode="auto">
          <a:xfrm>
            <a:off x="11217133" y="115926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1020" y="2011448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61987" y="2199317"/>
            <a:ext cx="3636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 de la CPTTE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26910" y="3203783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4905"/>
              </p:ext>
            </p:extLst>
          </p:nvPr>
        </p:nvGraphicFramePr>
        <p:xfrm>
          <a:off x="2326910" y="3479187"/>
          <a:ext cx="8705399" cy="19265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052"/>
                <a:gridCol w="449305"/>
                <a:gridCol w="1819383"/>
                <a:gridCol w="619125"/>
                <a:gridCol w="657225"/>
                <a:gridCol w="581025"/>
                <a:gridCol w="581025"/>
                <a:gridCol w="609600"/>
                <a:gridCol w="714375"/>
                <a:gridCol w="542925"/>
                <a:gridCol w="590550"/>
                <a:gridCol w="495300"/>
                <a:gridCol w="821509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Reposición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b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9869391" y="4066699"/>
            <a:ext cx="144780" cy="153071"/>
            <a:chOff x="7633826" y="1604435"/>
            <a:chExt cx="144780" cy="153071"/>
          </a:xfrm>
        </p:grpSpPr>
        <p:sp>
          <p:nvSpPr>
            <p:cNvPr id="66" name="Oval 65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67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9876717" y="4548122"/>
            <a:ext cx="144780" cy="153071"/>
            <a:chOff x="7633826" y="1604435"/>
            <a:chExt cx="144780" cy="153071"/>
          </a:xfrm>
        </p:grpSpPr>
        <p:sp>
          <p:nvSpPr>
            <p:cNvPr id="69" name="Oval 68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70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9869391" y="5059484"/>
            <a:ext cx="144780" cy="153071"/>
            <a:chOff x="7633826" y="1604435"/>
            <a:chExt cx="144780" cy="153071"/>
          </a:xfrm>
        </p:grpSpPr>
        <p:sp>
          <p:nvSpPr>
            <p:cNvPr id="79" name="Oval 78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0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9412311" y="5529369"/>
            <a:ext cx="1621704" cy="180000"/>
            <a:chOff x="8422521" y="5411950"/>
            <a:chExt cx="1621704" cy="180000"/>
          </a:xfrm>
        </p:grpSpPr>
        <p:sp>
          <p:nvSpPr>
            <p:cNvPr id="92" name="Rectangle 91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2234450" y="5573973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84766" y="3157843"/>
            <a:ext cx="26773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Total Viajes Seleccionados: </a:t>
            </a:r>
            <a:r>
              <a:rPr lang="es-DO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RD$ 76,000.00 </a:t>
            </a:r>
            <a:endParaRPr lang="es-DO" sz="11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Accept"/>
          <p:cNvSpPr>
            <a:spLocks noChangeAspect="1"/>
          </p:cNvSpPr>
          <p:nvPr/>
        </p:nvSpPr>
        <p:spPr bwMode="auto">
          <a:xfrm>
            <a:off x="2409756" y="4074873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Accept"/>
          <p:cNvSpPr>
            <a:spLocks noChangeAspect="1"/>
          </p:cNvSpPr>
          <p:nvPr/>
        </p:nvSpPr>
        <p:spPr bwMode="auto">
          <a:xfrm>
            <a:off x="2409756" y="4596232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Save"/>
          <p:cNvSpPr>
            <a:spLocks noChangeAspect="1" noEditPoints="1"/>
          </p:cNvSpPr>
          <p:nvPr/>
        </p:nvSpPr>
        <p:spPr bwMode="auto">
          <a:xfrm>
            <a:off x="10802423" y="1630272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Delete">
            <a:hlinkClick r:id="rId5" action="ppaction://hlinksldjump"/>
          </p:cNvPr>
          <p:cNvSpPr>
            <a:spLocks noChangeAspect="1"/>
          </p:cNvSpPr>
          <p:nvPr/>
        </p:nvSpPr>
        <p:spPr bwMode="auto">
          <a:xfrm>
            <a:off x="11065691" y="1653056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Excel"/>
          <p:cNvSpPr>
            <a:spLocks noChangeAspect="1" noEditPoints="1"/>
          </p:cNvSpPr>
          <p:nvPr/>
        </p:nvSpPr>
        <p:spPr bwMode="auto">
          <a:xfrm>
            <a:off x="10860255" y="320236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Filter"/>
          <p:cNvSpPr>
            <a:spLocks noChangeAspect="1" noEditPoints="1"/>
          </p:cNvSpPr>
          <p:nvPr/>
        </p:nvSpPr>
        <p:spPr bwMode="auto">
          <a:xfrm>
            <a:off x="10676658" y="321257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9" name="Money Bag"/>
          <p:cNvSpPr>
            <a:spLocks noChangeAspect="1" noEditPoints="1"/>
          </p:cNvSpPr>
          <p:nvPr/>
        </p:nvSpPr>
        <p:spPr bwMode="auto">
          <a:xfrm>
            <a:off x="10204881" y="3200105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1" name="Opened Folder"/>
          <p:cNvSpPr>
            <a:spLocks noChangeAspect="1" noEditPoints="1"/>
          </p:cNvSpPr>
          <p:nvPr/>
        </p:nvSpPr>
        <p:spPr bwMode="auto">
          <a:xfrm>
            <a:off x="10397597" y="3230223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55611"/>
              </p:ext>
            </p:extLst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81234"/>
            <a:ext cx="11440618" cy="5788241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90061" y="1490825"/>
            <a:ext cx="9128253" cy="459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12779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Reposición Fondo Fijo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48053" y="2016888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29020" y="220475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FF-2017-01              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45943" y="2477407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Comentario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26910" y="2665276"/>
            <a:ext cx="4860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Reposición de fondo fijo 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63790" y="2152796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435390" y="215279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7" name="TextBox 96"/>
          <p:cNvSpPr txBox="1"/>
          <p:nvPr/>
        </p:nvSpPr>
        <p:spPr>
          <a:xfrm>
            <a:off x="9526154" y="215458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131608" y="215458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9435390" y="2464744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9775582" y="2474437"/>
            <a:ext cx="9893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 (0%)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xcel"/>
          <p:cNvSpPr>
            <a:spLocks noChangeAspect="1" noEditPoints="1"/>
          </p:cNvSpPr>
          <p:nvPr/>
        </p:nvSpPr>
        <p:spPr bwMode="auto">
          <a:xfrm>
            <a:off x="11217133" y="115926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1020" y="2011448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61987" y="2199317"/>
            <a:ext cx="3636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 de la CPTTE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26910" y="3203783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4905"/>
              </p:ext>
            </p:extLst>
          </p:nvPr>
        </p:nvGraphicFramePr>
        <p:xfrm>
          <a:off x="2326910" y="3479187"/>
          <a:ext cx="8705399" cy="19265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052"/>
                <a:gridCol w="449305"/>
                <a:gridCol w="1819383"/>
                <a:gridCol w="619125"/>
                <a:gridCol w="657225"/>
                <a:gridCol w="581025"/>
                <a:gridCol w="581025"/>
                <a:gridCol w="609600"/>
                <a:gridCol w="714375"/>
                <a:gridCol w="542925"/>
                <a:gridCol w="590550"/>
                <a:gridCol w="495300"/>
                <a:gridCol w="821509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Reposición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b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9869391" y="4066699"/>
            <a:ext cx="144780" cy="153071"/>
            <a:chOff x="7633826" y="1604435"/>
            <a:chExt cx="144780" cy="153071"/>
          </a:xfrm>
        </p:grpSpPr>
        <p:sp>
          <p:nvSpPr>
            <p:cNvPr id="66" name="Oval 65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67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9876717" y="4548122"/>
            <a:ext cx="144780" cy="153071"/>
            <a:chOff x="7633826" y="1604435"/>
            <a:chExt cx="144780" cy="153071"/>
          </a:xfrm>
        </p:grpSpPr>
        <p:sp>
          <p:nvSpPr>
            <p:cNvPr id="69" name="Oval 68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70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9869391" y="5059484"/>
            <a:ext cx="144780" cy="153071"/>
            <a:chOff x="7633826" y="1604435"/>
            <a:chExt cx="144780" cy="153071"/>
          </a:xfrm>
        </p:grpSpPr>
        <p:sp>
          <p:nvSpPr>
            <p:cNvPr id="79" name="Oval 78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0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9412311" y="5529369"/>
            <a:ext cx="1621704" cy="180000"/>
            <a:chOff x="8422521" y="5411950"/>
            <a:chExt cx="1621704" cy="180000"/>
          </a:xfrm>
        </p:grpSpPr>
        <p:sp>
          <p:nvSpPr>
            <p:cNvPr id="92" name="Rectangle 91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2234450" y="5573973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84766" y="3157843"/>
            <a:ext cx="26773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Total Viajes Seleccionados: </a:t>
            </a:r>
            <a:r>
              <a:rPr lang="es-DO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RD$ 76,000.00 </a:t>
            </a:r>
            <a:endParaRPr lang="es-DO" sz="11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Accept"/>
          <p:cNvSpPr>
            <a:spLocks noChangeAspect="1"/>
          </p:cNvSpPr>
          <p:nvPr/>
        </p:nvSpPr>
        <p:spPr bwMode="auto">
          <a:xfrm>
            <a:off x="2409756" y="4074873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Accept"/>
          <p:cNvSpPr>
            <a:spLocks noChangeAspect="1"/>
          </p:cNvSpPr>
          <p:nvPr/>
        </p:nvSpPr>
        <p:spPr bwMode="auto">
          <a:xfrm>
            <a:off x="2409756" y="4596232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312640" y="3160044"/>
            <a:ext cx="1670158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Generar Solicitud</a:t>
            </a:r>
            <a:endParaRPr lang="es-DO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Excel"/>
          <p:cNvSpPr>
            <a:spLocks noChangeAspect="1" noEditPoints="1"/>
          </p:cNvSpPr>
          <p:nvPr/>
        </p:nvSpPr>
        <p:spPr bwMode="auto">
          <a:xfrm>
            <a:off x="8953585" y="318603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Filter"/>
          <p:cNvSpPr>
            <a:spLocks noChangeAspect="1" noEditPoints="1"/>
          </p:cNvSpPr>
          <p:nvPr/>
        </p:nvSpPr>
        <p:spPr bwMode="auto">
          <a:xfrm>
            <a:off x="8742466" y="3196244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Money Bag"/>
          <p:cNvSpPr>
            <a:spLocks noChangeAspect="1" noEditPoints="1"/>
          </p:cNvSpPr>
          <p:nvPr/>
        </p:nvSpPr>
        <p:spPr bwMode="auto">
          <a:xfrm>
            <a:off x="10496495" y="3192655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Opened Folder"/>
          <p:cNvSpPr>
            <a:spLocks noChangeAspect="1" noEditPoints="1"/>
          </p:cNvSpPr>
          <p:nvPr/>
        </p:nvSpPr>
        <p:spPr bwMode="auto">
          <a:xfrm>
            <a:off x="10738644" y="322230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Modal Dialog Overlay"/>
          <p:cNvSpPr>
            <a:spLocks/>
          </p:cNvSpPr>
          <p:nvPr/>
        </p:nvSpPr>
        <p:spPr bwMode="auto">
          <a:xfrm>
            <a:off x="362059" y="781234"/>
            <a:ext cx="11440618" cy="5788241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195586" y="2079059"/>
            <a:ext cx="6768000" cy="176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5" name="TextBox 114"/>
          <p:cNvSpPr txBox="1"/>
          <p:nvPr/>
        </p:nvSpPr>
        <p:spPr>
          <a:xfrm>
            <a:off x="3195587" y="2173282"/>
            <a:ext cx="20778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Generación Carta Reposición de Fondo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4879163" y="2553764"/>
            <a:ext cx="1260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Ingrese número </a:t>
            </a:r>
            <a:r>
              <a:rPr lang="es-DO" sz="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 oficio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4960130" y="2741633"/>
            <a:ext cx="1435734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CPTTE-2017-003-01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277728" y="2555467"/>
            <a:ext cx="8290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Reposición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3358695" y="2743336"/>
            <a:ext cx="143573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R01-FF-2017-01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9" name="Straight Connector 118"/>
          <p:cNvCxnSpPr/>
          <p:nvPr/>
        </p:nvCxnSpPr>
        <p:spPr>
          <a:xfrm>
            <a:off x="3195586" y="2492919"/>
            <a:ext cx="6754770" cy="0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Save"/>
          <p:cNvSpPr>
            <a:spLocks noChangeAspect="1" noEditPoints="1"/>
          </p:cNvSpPr>
          <p:nvPr/>
        </p:nvSpPr>
        <p:spPr bwMode="auto">
          <a:xfrm>
            <a:off x="10802423" y="1630272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5" name="Delete"/>
          <p:cNvSpPr>
            <a:spLocks noChangeAspect="1"/>
          </p:cNvSpPr>
          <p:nvPr/>
        </p:nvSpPr>
        <p:spPr bwMode="auto">
          <a:xfrm>
            <a:off x="11065691" y="1653056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Delete"/>
          <p:cNvSpPr>
            <a:spLocks noChangeAspect="1"/>
          </p:cNvSpPr>
          <p:nvPr/>
        </p:nvSpPr>
        <p:spPr bwMode="auto">
          <a:xfrm>
            <a:off x="9655620" y="2249342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7" name="Save"/>
          <p:cNvSpPr>
            <a:spLocks noChangeAspect="1" noEditPoints="1"/>
          </p:cNvSpPr>
          <p:nvPr/>
        </p:nvSpPr>
        <p:spPr bwMode="auto">
          <a:xfrm>
            <a:off x="6551491" y="2759218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titulacion.gob.do/wp-content/gallery/azua-trabajos-de-campo-2/19998270618_9c91605750_o-1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5"/>
          <a:stretch/>
        </p:blipFill>
        <p:spPr bwMode="auto">
          <a:xfrm>
            <a:off x="362784" y="804991"/>
            <a:ext cx="9094254" cy="58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457038" y="804991"/>
            <a:ext cx="2373424" cy="5819341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" name="TextBox 4"/>
          <p:cNvSpPr txBox="1"/>
          <p:nvPr/>
        </p:nvSpPr>
        <p:spPr>
          <a:xfrm>
            <a:off x="9586152" y="2288785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Inicio de sesión</a:t>
            </a:r>
            <a:endParaRPr lang="es-DO" sz="14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72619" y="2693301"/>
            <a:ext cx="1951279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usuario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72618" y="3008154"/>
            <a:ext cx="1951279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contraseña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" name="Checkbox" descr="&lt;SmartSettings&gt;&lt;SmartOptions&gt;&lt;Code&gt;H4sIAAAAAAAEAO29B2AcSZYlJi9tynt/SvVK1+B0oQiAYBMk2JBAEOzBiM3mkuwdaUcjKasqgcplVmVdZhZAzO2dvPfee++999577733ujudTif33/8/XGZkAWz2zkrayZ4hgKrIHz9+fB8/ItZNsbxIvyimddVU5+34y/PzYpqPz5ZtXler8cvqKq9fVsWyPfyNE2n7+rpp80Xnz/FJVZb5tC2qZTP+PF/mdTHtNnm1XrbFwsJ+ndeX1FXTbfYmf+c6++66PGe8GJEvqunb9Wr8epHV7em7Nl821J/AO8+m+dd7i1BftnVVOkTe7/XTy3zZ4uXfOFlmi7xZ0Ydp2Po3Tn7xb5yk9KzWk7KYptMyaxpp8+WKaZY+Cv58kjW5vKEv8st1cZm1ecodfjtbzsq8/m6drVZ5nU7n+fRtPjuZZ8uLfOa3SD9Ll+uyZPwsJEGjuszrupjl6aSqyvRsWbRbZz4Wz6p6kTadD0bp2fFqlVK3dxxAD0s8E0J/zPD6b+PFABk8QvetE4ziSfXu9Txb5Y0Myv1JA8mv0rDNFoEbv87BevlMPpIuPOQiCOIpztOtsIfxWWOh08xNi7IDZQASnrt3mYBFVhY/0Ok3U3tO446/dGa6s0OlQXZJNj6ezUy7rY/4t3z2EWgYA2kAjbUhAYwPMp/1ZsE8NJbjts2m8zQHI6Vz4aQNHQ5yHk1YhF3tRP/+ioq+fdtBafP0Ex1ctPux/8fgWOu8XdfLtK3XeaTzXxJ+9Eu6UPTt86xs/NeDdkZsL6tiZrm3M/CtavLTxMJpky9neT0Smh3XF02aD0tZnHsYQpo17uve2H3OT39X0Q83y0tbX7+PNHy1mmHU7TxPGzBevOHPuuCbZwBRPEPy4YmOYbwB/uywycBH06wlkdo6fTfNWbrT/N3t9QuG+7y6uABf13VVb330LCtKQrKt0rWQ2rID03v80Qgd3IqpvV/dH3dpEh836wWpo+uj8GNjdUizyQTrPEjPzbgD5G4fihEKsYSd6X+Unj0tmlXVZJPS45sOZQwIY46coYu1YtAyn/JrxCxyezGNHWbjH68gqjJE/jVqCfHEhGdeNGNBkv6NaiOYj2d1tXB9bbm+uvPY00QDs2W++jxvm/RqntNs6ZQJqbNpu87K8jqd5GVFkkjclAmVyCl4502k7SMymXiUbuJJdM3ojeS5yNv0Fxtt6k2SKqfDGxXxbYZfnROjdshgh5oWqnby2YeNOp/dZrS3lnulSY+k6S/8hfEX8DgKjn+yaAqSovSzz/pO/klV5+MvmupNXbxuSUjGC/x+G0OIp3mPUcDi3Ma5wnOTpu6MK73MynWe/h7Db+G59djTR98AoGcdf8B/brYVPeZWLmMHQhRjvnWzyjkp86ze+lDF4ZzahgXmyqh+0lT8wUVBvkrq4sS+DbC9DAmR7yBFtGBU+b7P+PvfgR8dLAhHxAcyj4hgFM77+ERhn+M316vNUsnDRitw1Od1tV6RzHsUoIYUUAPELr5gfwhfftUWJWLw9gVFo74JQVOJH0jfffT+0sc4qIm+wO9nFK7DO/Nw+tx+PsD+eEAJD0DcA/WfDUjhic6C/9zwPh64Mltg34IGtHtIPx5/5o1SiE0ff/LJBjzNc4v+8IiNY+qlfmffK76/gXr+w4Znmi1fkQNGMbfxbAaimdhzI+3Mc8sx4bGc/p5M/qzOcwTLt6Cwed4DKzw28lFKCedZuRpDZJyYDMnI0POeyOAJHFLG4Zbz5j99BugGpLd5IoZp6Lll01s2Oy+WcEFv1/g9aMyTHZLmPSf0i6ymOSnHCuKkWnzJcbpw91C2ovvcggw3NLnh61sR8BaEGxyuU003jXkDpgNf3ewP4dHY+eTLL7758LlwebtfvPNL6M+mzZaUw2UXpxvaclQ9QkABrbV1h1VG3MnAE3fC8HxgRPMq51gGHtjjJqdAps7PP/vIetiM7Ed3j+xovq4/pgMIW0SI3NGswzZ9YIIGec8B3ZgdNJovkgLAszHnoT9+yf8DsKF77QwZAAA=&lt;/Code&gt;&lt;CodeSignature&gt;PumjWDhaFvPEOdqY3tUbECgDvq633JANu6xWafpW3bKjkpwD650A0r9G0rHNloFYXbRYGJl06QG0crqjzjMh1v/sNFBV0kQa0wQkZe6R1NuSCIpv6kda2RGjVWU7NyxnvRHbZzEUcW6MZVD/QlMEKYvBzFxOd1itsdL6Ss4v9LONo4qX1kuYIsfkAtPn/YdxufzRzmBGjwVMwbsYXAPpyltKc2GrDmMQxNHXDM3uTQri19/ZIExwxj2C9u/a78+pOLTeuvM10dUzVvHTJ51gvEJeCDh3yTK0GuWOvJHW7JIG5lF9ak6qDjAX6jLl/KeLin3gqvRJ+auzg//zJFWWrA==&lt;/CodeSignature&gt;&lt;/SmartOptions&gt;&lt;SmartResize enabled=&quot;True&quot; minWidth=&quot;10.4&quot; minHeight=&quot;10.4&quot; /&gt;&lt;/SmartSettings&gt;"/>
          <p:cNvGrpSpPr/>
          <p:nvPr>
            <p:custDataLst>
              <p:tags r:id="rId1"/>
            </p:custDataLst>
          </p:nvPr>
        </p:nvGrpSpPr>
        <p:grpSpPr>
          <a:xfrm>
            <a:off x="9672617" y="3290574"/>
            <a:ext cx="1212236" cy="196977"/>
            <a:chOff x="554563" y="2599933"/>
            <a:chExt cx="1212236" cy="196977"/>
          </a:xfrm>
        </p:grpSpPr>
        <p:sp>
          <p:nvSpPr>
            <p:cNvPr id="9" name="Box"/>
            <p:cNvSpPr/>
            <p:nvPr>
              <p:custDataLst>
                <p:tags r:id="rId11"/>
              </p:custDataLst>
            </p:nvPr>
          </p:nvSpPr>
          <p:spPr>
            <a:xfrm>
              <a:off x="554563" y="2632644"/>
              <a:ext cx="131556" cy="13155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Label"/>
            <p:cNvSpPr txBox="1"/>
            <p:nvPr>
              <p:custDataLst>
                <p:tags r:id="rId12"/>
              </p:custDataLst>
            </p:nvPr>
          </p:nvSpPr>
          <p:spPr>
            <a:xfrm>
              <a:off x="686119" y="2599933"/>
              <a:ext cx="1080680" cy="196977"/>
            </a:xfrm>
            <a:prstGeom prst="rect">
              <a:avLst/>
            </a:prstGeom>
            <a:noFill/>
          </p:spPr>
          <p:txBody>
            <a:bodyPr wrap="none" lIns="73152" tIns="36576" rIns="73152" bIns="36576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Recordar</a:t>
              </a:r>
              <a:r>
                <a:rPr lang="en-US" sz="8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</a:t>
              </a:r>
              <a:r>
                <a:rPr lang="en-US" sz="8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contraseña</a:t>
              </a:r>
              <a:endPara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Check" hidden="1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576252" y="2653644"/>
              <a:ext cx="88178" cy="89556"/>
            </a:xfrm>
            <a:custGeom>
              <a:avLst/>
              <a:gdLst>
                <a:gd name="T0" fmla="*/ 275 w 275"/>
                <a:gd name="T1" fmla="*/ 0 h 275"/>
                <a:gd name="T2" fmla="*/ 0 w 275"/>
                <a:gd name="T3" fmla="*/ 275 h 275"/>
                <a:gd name="T4" fmla="*/ 0 w 275"/>
                <a:gd name="T5" fmla="*/ 0 h 275"/>
                <a:gd name="T6" fmla="*/ 275 w 275"/>
                <a:gd name="T7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5" h="275">
                  <a:moveTo>
                    <a:pt x="275" y="0"/>
                  </a:moveTo>
                  <a:lnTo>
                    <a:pt x="0" y="275"/>
                  </a:lnTo>
                  <a:moveTo>
                    <a:pt x="0" y="0"/>
                  </a:moveTo>
                  <a:lnTo>
                    <a:pt x="275" y="275"/>
                  </a:lnTo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9672617" y="3760127"/>
            <a:ext cx="1951279" cy="218114"/>
          </a:xfrm>
          <a:prstGeom prst="rect">
            <a:avLst/>
          </a:prstGeom>
          <a:solidFill>
            <a:srgbClr val="605CA8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9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Iniciar sesión</a:t>
            </a:r>
            <a:endParaRPr lang="es-DO" sz="9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86152" y="4002242"/>
            <a:ext cx="11785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¿Olvidó su contraseña?</a:t>
            </a:r>
            <a:endParaRPr lang="es-DO" sz="800" u="sng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86152" y="4394337"/>
            <a:ext cx="2159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Para asistencia, </a:t>
            </a:r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  <a:hlinkClick r:id="rId16"/>
              </a:rPr>
              <a:t>timinpre@presidencia.gob.do</a:t>
            </a:r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72617" y="1677867"/>
            <a:ext cx="19512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</a:t>
            </a:r>
          </a:p>
          <a:p>
            <a:pPr algn="ctr"/>
            <a:r>
              <a:rPr lang="es-DO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VIÁTICOS CPTTE</a:t>
            </a:r>
            <a:endParaRPr lang="es-DO" sz="11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633" y="980165"/>
            <a:ext cx="646234" cy="641143"/>
          </a:xfrm>
          <a:prstGeom prst="rect">
            <a:avLst/>
          </a:prstGeom>
        </p:spPr>
      </p:pic>
      <p:grpSp>
        <p:nvGrpSpPr>
          <p:cNvPr id="17" name="Browser" descr="&lt;SmartSettings&gt;&lt;SmartResize enabled=&quot;True&quot; minWidth=&quot;140&quot; minHeight=&quot;50&quot; /&gt;&lt;/SmartSettings&gt;"/>
          <p:cNvGrpSpPr/>
          <p:nvPr>
            <p:custDataLst>
              <p:tags r:id="rId2"/>
            </p:custDataLst>
          </p:nvPr>
        </p:nvGrpSpPr>
        <p:grpSpPr>
          <a:xfrm>
            <a:off x="362784" y="263975"/>
            <a:ext cx="11467678" cy="537079"/>
            <a:chOff x="595684" y="1261243"/>
            <a:chExt cx="6668462" cy="379506"/>
          </a:xfrm>
        </p:grpSpPr>
        <p:sp>
          <p:nvSpPr>
            <p:cNvPr id="18" name="Title Bar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3"/>
              </p:custDataLst>
            </p:nvPr>
          </p:nvSpPr>
          <p:spPr>
            <a:xfrm>
              <a:off x="595684" y="1261243"/>
              <a:ext cx="6668462" cy="37950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22860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Browser</a:t>
              </a:r>
              <a:endParaRPr lang="en-US" sz="900" dirty="0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Menu Button"/>
            <p:cNvSpPr>
              <a:spLocks noChangeAspect="1"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7117412" y="1478568"/>
              <a:ext cx="92047" cy="79644"/>
            </a:xfrm>
            <a:custGeom>
              <a:avLst/>
              <a:gdLst>
                <a:gd name="T0" fmla="*/ 0 w 415"/>
                <a:gd name="T1" fmla="*/ 309 h 309"/>
                <a:gd name="T2" fmla="*/ 415 w 415"/>
                <a:gd name="T3" fmla="*/ 309 h 309"/>
                <a:gd name="T4" fmla="*/ 0 w 415"/>
                <a:gd name="T5" fmla="*/ 155 h 309"/>
                <a:gd name="T6" fmla="*/ 415 w 415"/>
                <a:gd name="T7" fmla="*/ 155 h 309"/>
                <a:gd name="T8" fmla="*/ 0 w 415"/>
                <a:gd name="T9" fmla="*/ 0 h 309"/>
                <a:gd name="T10" fmla="*/ 415 w 415"/>
                <a:gd name="T11" fmla="*/ 0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5" h="309">
                  <a:moveTo>
                    <a:pt x="0" y="309"/>
                  </a:moveTo>
                  <a:lnTo>
                    <a:pt x="415" y="309"/>
                  </a:lnTo>
                  <a:moveTo>
                    <a:pt x="0" y="155"/>
                  </a:moveTo>
                  <a:lnTo>
                    <a:pt x="415" y="155"/>
                  </a:lnTo>
                  <a:moveTo>
                    <a:pt x="0" y="0"/>
                  </a:moveTo>
                  <a:lnTo>
                    <a:pt x="415" y="0"/>
                  </a:lnTo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Close Button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7134065" y="1311584"/>
              <a:ext cx="60712" cy="67305"/>
            </a:xfrm>
            <a:custGeom>
              <a:avLst/>
              <a:gdLst>
                <a:gd name="T0" fmla="*/ 254 w 254"/>
                <a:gd name="T1" fmla="*/ 0 h 254"/>
                <a:gd name="T2" fmla="*/ 0 w 254"/>
                <a:gd name="T3" fmla="*/ 254 h 254"/>
                <a:gd name="T4" fmla="*/ 0 w 254"/>
                <a:gd name="T5" fmla="*/ 0 h 254"/>
                <a:gd name="T6" fmla="*/ 254 w 254"/>
                <a:gd name="T7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254">
                  <a:moveTo>
                    <a:pt x="254" y="0"/>
                  </a:moveTo>
                  <a:lnTo>
                    <a:pt x="0" y="254"/>
                  </a:lnTo>
                  <a:moveTo>
                    <a:pt x="0" y="0"/>
                  </a:moveTo>
                  <a:lnTo>
                    <a:pt x="254" y="254"/>
                  </a:lnTo>
                </a:path>
              </a:pathLst>
            </a:custGeom>
            <a:noFill/>
            <a:ln w="9525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Address Box" descr="&lt;SmartSettings&gt;&lt;SmartResize anchorLeft=&quot;Absolute&quot; anchorTop=&quot;Absolute&quot; anchorRight=&quot;Absolute&quot; anchorBottom=&quot;None&quot; /&gt;&lt;/SmartSettings&gt;"/>
            <p:cNvSpPr/>
            <p:nvPr>
              <p:custDataLst>
                <p:tags r:id="rId6"/>
              </p:custDataLst>
            </p:nvPr>
          </p:nvSpPr>
          <p:spPr>
            <a:xfrm>
              <a:off x="1152633" y="1434392"/>
              <a:ext cx="5910092" cy="167994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8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237744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noProof="1" smtClean="0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https://viaticos.titulacion.gob.do</a:t>
              </a:r>
              <a:endParaRPr lang="en-US" sz="900" noProof="1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Document Icon"/>
            <p:cNvSpPr>
              <a:spLocks noChangeAspect="1"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1199589" y="1471277"/>
              <a:ext cx="57774" cy="94227"/>
            </a:xfrm>
            <a:custGeom>
              <a:avLst/>
              <a:gdLst>
                <a:gd name="T0" fmla="*/ 153 w 260"/>
                <a:gd name="T1" fmla="*/ 7 h 367"/>
                <a:gd name="T2" fmla="*/ 153 w 260"/>
                <a:gd name="T3" fmla="*/ 108 h 367"/>
                <a:gd name="T4" fmla="*/ 253 w 260"/>
                <a:gd name="T5" fmla="*/ 108 h 367"/>
                <a:gd name="T6" fmla="*/ 0 w 260"/>
                <a:gd name="T7" fmla="*/ 0 h 367"/>
                <a:gd name="T8" fmla="*/ 0 w 260"/>
                <a:gd name="T9" fmla="*/ 367 h 367"/>
                <a:gd name="T10" fmla="*/ 260 w 260"/>
                <a:gd name="T11" fmla="*/ 367 h 367"/>
                <a:gd name="T12" fmla="*/ 260 w 260"/>
                <a:gd name="T13" fmla="*/ 100 h 367"/>
                <a:gd name="T14" fmla="*/ 161 w 260"/>
                <a:gd name="T15" fmla="*/ 1 h 367"/>
                <a:gd name="T16" fmla="*/ 0 w 260"/>
                <a:gd name="T17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367">
                  <a:moveTo>
                    <a:pt x="153" y="7"/>
                  </a:moveTo>
                  <a:lnTo>
                    <a:pt x="153" y="108"/>
                  </a:lnTo>
                  <a:lnTo>
                    <a:pt x="253" y="108"/>
                  </a:lnTo>
                  <a:moveTo>
                    <a:pt x="0" y="0"/>
                  </a:moveTo>
                  <a:lnTo>
                    <a:pt x="0" y="367"/>
                  </a:lnTo>
                  <a:lnTo>
                    <a:pt x="260" y="367"/>
                  </a:lnTo>
                  <a:lnTo>
                    <a:pt x="260" y="100"/>
                  </a:lnTo>
                  <a:lnTo>
                    <a:pt x="161" y="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0" cap="flat">
              <a:solidFill>
                <a:srgbClr val="80808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>
                <a:solidFill>
                  <a:srgbClr val="5F5F5F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grpSp>
          <p:nvGrpSpPr>
            <p:cNvPr id="23" name="Navigation Buttons"/>
            <p:cNvGrpSpPr/>
            <p:nvPr/>
          </p:nvGrpSpPr>
          <p:grpSpPr>
            <a:xfrm>
              <a:off x="673350" y="1457256"/>
              <a:ext cx="395610" cy="122272"/>
              <a:chOff x="673350" y="1457256"/>
              <a:chExt cx="395610" cy="122272"/>
            </a:xfrm>
          </p:grpSpPr>
          <p:sp>
            <p:nvSpPr>
              <p:cNvPr id="24" name="Back Button"/>
              <p:cNvSpPr>
                <a:spLocks noChangeAspect="1" noEditPoint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673350" y="1475764"/>
                <a:ext cx="94006" cy="85253"/>
              </a:xfrm>
              <a:custGeom>
                <a:avLst/>
                <a:gdLst>
                  <a:gd name="T0" fmla="*/ 159 w 423"/>
                  <a:gd name="T1" fmla="*/ 332 h 332"/>
                  <a:gd name="T2" fmla="*/ 0 w 423"/>
                  <a:gd name="T3" fmla="*/ 166 h 332"/>
                  <a:gd name="T4" fmla="*/ 159 w 423"/>
                  <a:gd name="T5" fmla="*/ 0 h 332"/>
                  <a:gd name="T6" fmla="*/ 15 w 423"/>
                  <a:gd name="T7" fmla="*/ 166 h 332"/>
                  <a:gd name="T8" fmla="*/ 423 w 423"/>
                  <a:gd name="T9" fmla="*/ 16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32">
                    <a:moveTo>
                      <a:pt x="159" y="332"/>
                    </a:moveTo>
                    <a:lnTo>
                      <a:pt x="0" y="166"/>
                    </a:lnTo>
                    <a:lnTo>
                      <a:pt x="159" y="0"/>
                    </a:lnTo>
                    <a:moveTo>
                      <a:pt x="15" y="166"/>
                    </a:moveTo>
                    <a:lnTo>
                      <a:pt x="423" y="166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5" name="Forward Button"/>
              <p:cNvSpPr>
                <a:spLocks noChangeAspect="1" noEditPoint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822192" y="1475764"/>
                <a:ext cx="94005" cy="85253"/>
              </a:xfrm>
              <a:custGeom>
                <a:avLst/>
                <a:gdLst>
                  <a:gd name="T0" fmla="*/ 265 w 423"/>
                  <a:gd name="T1" fmla="*/ 0 h 332"/>
                  <a:gd name="T2" fmla="*/ 423 w 423"/>
                  <a:gd name="T3" fmla="*/ 166 h 332"/>
                  <a:gd name="T4" fmla="*/ 265 w 423"/>
                  <a:gd name="T5" fmla="*/ 332 h 332"/>
                  <a:gd name="T6" fmla="*/ 408 w 423"/>
                  <a:gd name="T7" fmla="*/ 166 h 332"/>
                  <a:gd name="T8" fmla="*/ 0 w 423"/>
                  <a:gd name="T9" fmla="*/ 16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3" h="332">
                    <a:moveTo>
                      <a:pt x="265" y="0"/>
                    </a:moveTo>
                    <a:lnTo>
                      <a:pt x="423" y="166"/>
                    </a:lnTo>
                    <a:lnTo>
                      <a:pt x="265" y="332"/>
                    </a:lnTo>
                    <a:moveTo>
                      <a:pt x="408" y="166"/>
                    </a:moveTo>
                    <a:lnTo>
                      <a:pt x="0" y="166"/>
                    </a:lnTo>
                  </a:path>
                </a:pathLst>
              </a:custGeom>
              <a:noFill/>
              <a:ln w="6350" cap="sq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6" name="Reload Button"/>
              <p:cNvSpPr>
                <a:spLocks noChangeAspect="1" noEditPoint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971037" y="1457256"/>
                <a:ext cx="97923" cy="122272"/>
              </a:xfrm>
              <a:custGeom>
                <a:avLst/>
                <a:gdLst>
                  <a:gd name="T0" fmla="*/ 441 w 441"/>
                  <a:gd name="T1" fmla="*/ 7 h 474"/>
                  <a:gd name="T2" fmla="*/ 441 w 441"/>
                  <a:gd name="T3" fmla="*/ 144 h 474"/>
                  <a:gd name="T4" fmla="*/ 296 w 441"/>
                  <a:gd name="T5" fmla="*/ 144 h 474"/>
                  <a:gd name="T6" fmla="*/ 438 w 441"/>
                  <a:gd name="T7" fmla="*/ 309 h 474"/>
                  <a:gd name="T8" fmla="*/ 166 w 441"/>
                  <a:gd name="T9" fmla="*/ 434 h 474"/>
                  <a:gd name="T10" fmla="*/ 41 w 441"/>
                  <a:gd name="T11" fmla="*/ 162 h 474"/>
                  <a:gd name="T12" fmla="*/ 313 w 441"/>
                  <a:gd name="T13" fmla="*/ 37 h 474"/>
                  <a:gd name="T14" fmla="*/ 428 w 441"/>
                  <a:gd name="T15" fmla="*/ 139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74">
                    <a:moveTo>
                      <a:pt x="441" y="7"/>
                    </a:moveTo>
                    <a:lnTo>
                      <a:pt x="441" y="144"/>
                    </a:lnTo>
                    <a:lnTo>
                      <a:pt x="296" y="144"/>
                    </a:lnTo>
                    <a:moveTo>
                      <a:pt x="438" y="309"/>
                    </a:moveTo>
                    <a:cubicBezTo>
                      <a:pt x="397" y="418"/>
                      <a:pt x="276" y="474"/>
                      <a:pt x="166" y="434"/>
                    </a:cubicBezTo>
                    <a:cubicBezTo>
                      <a:pt x="56" y="393"/>
                      <a:pt x="0" y="271"/>
                      <a:pt x="41" y="162"/>
                    </a:cubicBezTo>
                    <a:cubicBezTo>
                      <a:pt x="82" y="52"/>
                      <a:pt x="202" y="0"/>
                      <a:pt x="313" y="37"/>
                    </a:cubicBezTo>
                    <a:cubicBezTo>
                      <a:pt x="357" y="51"/>
                      <a:pt x="398" y="91"/>
                      <a:pt x="428" y="139"/>
                    </a:cubicBezTo>
                  </a:path>
                </a:pathLst>
              </a:custGeom>
              <a:noFill/>
              <a:ln w="6350" cap="flat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5F5F5F"/>
                  </a:solidFill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37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155611"/>
              </p:ext>
            </p:extLst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81235"/>
            <a:ext cx="11333467" cy="5433742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90061" y="1490825"/>
            <a:ext cx="9128253" cy="459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127791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Reposición Fondo Fijo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Save"/>
          <p:cNvSpPr>
            <a:spLocks noChangeAspect="1" noEditPoints="1"/>
          </p:cNvSpPr>
          <p:nvPr/>
        </p:nvSpPr>
        <p:spPr bwMode="auto">
          <a:xfrm>
            <a:off x="10769927" y="1691245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48053" y="2016888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2329020" y="220475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FF-2017-01              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245943" y="2477407"/>
            <a:ext cx="6912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Comentario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326910" y="2665276"/>
            <a:ext cx="4860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Reposición de fondo fijo 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8063790" y="2152796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435390" y="215279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7" name="TextBox 96"/>
          <p:cNvSpPr txBox="1"/>
          <p:nvPr/>
        </p:nvSpPr>
        <p:spPr>
          <a:xfrm>
            <a:off x="9526154" y="215458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131608" y="215458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9435390" y="2464744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9775582" y="2474437"/>
            <a:ext cx="9893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 (0%)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xcel"/>
          <p:cNvSpPr>
            <a:spLocks noChangeAspect="1" noEditPoints="1"/>
          </p:cNvSpPr>
          <p:nvPr/>
        </p:nvSpPr>
        <p:spPr bwMode="auto">
          <a:xfrm>
            <a:off x="11217133" y="115926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81020" y="2011448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61987" y="2199317"/>
            <a:ext cx="3636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 de la CPTTE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326910" y="3203783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04905"/>
              </p:ext>
            </p:extLst>
          </p:nvPr>
        </p:nvGraphicFramePr>
        <p:xfrm>
          <a:off x="2326910" y="3479187"/>
          <a:ext cx="8705399" cy="19265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052"/>
                <a:gridCol w="449305"/>
                <a:gridCol w="1819383"/>
                <a:gridCol w="619125"/>
                <a:gridCol w="657225"/>
                <a:gridCol w="581025"/>
                <a:gridCol w="581025"/>
                <a:gridCol w="609600"/>
                <a:gridCol w="714375"/>
                <a:gridCol w="542925"/>
                <a:gridCol w="590550"/>
                <a:gridCol w="495300"/>
                <a:gridCol w="821509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Reposición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b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3" name="Group 62"/>
          <p:cNvGrpSpPr/>
          <p:nvPr/>
        </p:nvGrpSpPr>
        <p:grpSpPr>
          <a:xfrm>
            <a:off x="9869391" y="4066699"/>
            <a:ext cx="144780" cy="153071"/>
            <a:chOff x="7633826" y="1604435"/>
            <a:chExt cx="144780" cy="153071"/>
          </a:xfrm>
        </p:grpSpPr>
        <p:sp>
          <p:nvSpPr>
            <p:cNvPr id="66" name="Oval 65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67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/>
          <p:cNvGrpSpPr/>
          <p:nvPr/>
        </p:nvGrpSpPr>
        <p:grpSpPr>
          <a:xfrm>
            <a:off x="9876717" y="4548122"/>
            <a:ext cx="144780" cy="153071"/>
            <a:chOff x="7633826" y="1604435"/>
            <a:chExt cx="144780" cy="153071"/>
          </a:xfrm>
        </p:grpSpPr>
        <p:sp>
          <p:nvSpPr>
            <p:cNvPr id="69" name="Oval 68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70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oup 77"/>
          <p:cNvGrpSpPr/>
          <p:nvPr/>
        </p:nvGrpSpPr>
        <p:grpSpPr>
          <a:xfrm>
            <a:off x="9869391" y="5059484"/>
            <a:ext cx="144780" cy="153071"/>
            <a:chOff x="7633826" y="1604435"/>
            <a:chExt cx="144780" cy="153071"/>
          </a:xfrm>
        </p:grpSpPr>
        <p:sp>
          <p:nvSpPr>
            <p:cNvPr id="79" name="Oval 78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0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1" name="Group 80"/>
          <p:cNvGrpSpPr/>
          <p:nvPr/>
        </p:nvGrpSpPr>
        <p:grpSpPr>
          <a:xfrm>
            <a:off x="9412311" y="5529369"/>
            <a:ext cx="1621704" cy="180000"/>
            <a:chOff x="8422521" y="5411950"/>
            <a:chExt cx="1621704" cy="180000"/>
          </a:xfrm>
        </p:grpSpPr>
        <p:sp>
          <p:nvSpPr>
            <p:cNvPr id="92" name="Rectangle 91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06" name="Rectangle 105"/>
          <p:cNvSpPr/>
          <p:nvPr/>
        </p:nvSpPr>
        <p:spPr>
          <a:xfrm>
            <a:off x="2234450" y="5573973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884766" y="3157843"/>
            <a:ext cx="26773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Total Viajes Seleccionados: </a:t>
            </a:r>
            <a:r>
              <a:rPr lang="es-DO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RD$ 76,000.00 </a:t>
            </a:r>
            <a:endParaRPr lang="es-DO" sz="11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Accept"/>
          <p:cNvSpPr>
            <a:spLocks noChangeAspect="1"/>
          </p:cNvSpPr>
          <p:nvPr/>
        </p:nvSpPr>
        <p:spPr bwMode="auto">
          <a:xfrm>
            <a:off x="2409756" y="4074873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Accept"/>
          <p:cNvSpPr>
            <a:spLocks noChangeAspect="1"/>
          </p:cNvSpPr>
          <p:nvPr/>
        </p:nvSpPr>
        <p:spPr bwMode="auto">
          <a:xfrm>
            <a:off x="2409756" y="4596232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9312640" y="3160044"/>
            <a:ext cx="1670158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Generar Solicitud</a:t>
            </a:r>
            <a:endParaRPr lang="es-DO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Excel"/>
          <p:cNvSpPr>
            <a:spLocks noChangeAspect="1" noEditPoints="1"/>
          </p:cNvSpPr>
          <p:nvPr/>
        </p:nvSpPr>
        <p:spPr bwMode="auto">
          <a:xfrm>
            <a:off x="8953585" y="318603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2" name="Filter"/>
          <p:cNvSpPr>
            <a:spLocks noChangeAspect="1" noEditPoints="1"/>
          </p:cNvSpPr>
          <p:nvPr/>
        </p:nvSpPr>
        <p:spPr bwMode="auto">
          <a:xfrm>
            <a:off x="8742466" y="3196244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Money Bag"/>
          <p:cNvSpPr>
            <a:spLocks noChangeAspect="1" noEditPoints="1"/>
          </p:cNvSpPr>
          <p:nvPr/>
        </p:nvSpPr>
        <p:spPr bwMode="auto">
          <a:xfrm>
            <a:off x="10496495" y="3192655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Opened Folder"/>
          <p:cNvSpPr>
            <a:spLocks noChangeAspect="1" noEditPoints="1"/>
          </p:cNvSpPr>
          <p:nvPr/>
        </p:nvSpPr>
        <p:spPr bwMode="auto">
          <a:xfrm>
            <a:off x="10738644" y="322230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Modal Dialog Overlay"/>
          <p:cNvSpPr>
            <a:spLocks/>
          </p:cNvSpPr>
          <p:nvPr/>
        </p:nvSpPr>
        <p:spPr bwMode="auto">
          <a:xfrm>
            <a:off x="362059" y="781234"/>
            <a:ext cx="11440618" cy="6076765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3195586" y="2079059"/>
            <a:ext cx="6768000" cy="298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5" name="TextBox 114"/>
          <p:cNvSpPr txBox="1"/>
          <p:nvPr/>
        </p:nvSpPr>
        <p:spPr>
          <a:xfrm>
            <a:off x="3195587" y="2173282"/>
            <a:ext cx="18918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Documentos Reposición Fondo Fijo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3295967" y="2566531"/>
            <a:ext cx="6569560" cy="2184583"/>
            <a:chOff x="3295967" y="2566531"/>
            <a:chExt cx="6234419" cy="2184583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 rotWithShape="1">
            <a:blip r:embed="rId5"/>
            <a:srcRect b="49849"/>
            <a:stretch/>
          </p:blipFill>
          <p:spPr>
            <a:xfrm>
              <a:off x="3295967" y="2566531"/>
              <a:ext cx="6234419" cy="2159473"/>
            </a:xfrm>
            <a:prstGeom prst="rect">
              <a:avLst/>
            </a:prstGeom>
          </p:spPr>
        </p:pic>
        <p:grpSp>
          <p:nvGrpSpPr>
            <p:cNvPr id="121" name="Group 120"/>
            <p:cNvGrpSpPr/>
            <p:nvPr/>
          </p:nvGrpSpPr>
          <p:grpSpPr>
            <a:xfrm>
              <a:off x="3387375" y="3301120"/>
              <a:ext cx="6048726" cy="1449994"/>
              <a:chOff x="3387375" y="3301120"/>
              <a:chExt cx="6048726" cy="1449994"/>
            </a:xfrm>
          </p:grpSpPr>
          <p:pic>
            <p:nvPicPr>
              <p:cNvPr id="124" name="Picture 123"/>
              <p:cNvPicPr>
                <a:picLocks noChangeAspect="1"/>
              </p:cNvPicPr>
              <p:nvPr/>
            </p:nvPicPr>
            <p:blipFill rotWithShape="1">
              <a:blip r:embed="rId6"/>
              <a:srcRect t="1" b="9199"/>
              <a:stretch/>
            </p:blipFill>
            <p:spPr>
              <a:xfrm>
                <a:off x="3387375" y="3301120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125" name="Rectangle 124"/>
              <p:cNvSpPr/>
              <p:nvPr/>
            </p:nvSpPr>
            <p:spPr>
              <a:xfrm>
                <a:off x="3633784" y="3419475"/>
                <a:ext cx="1900241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Carta Director Reposición FF.pdf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  <p:pic>
            <p:nvPicPr>
              <p:cNvPr id="126" name="Picture 125"/>
              <p:cNvPicPr>
                <a:picLocks noChangeAspect="1"/>
              </p:cNvPicPr>
              <p:nvPr/>
            </p:nvPicPr>
            <p:blipFill rotWithShape="1">
              <a:blip r:embed="rId6"/>
              <a:srcRect t="1" b="9199"/>
              <a:stretch/>
            </p:blipFill>
            <p:spPr>
              <a:xfrm>
                <a:off x="3387375" y="3666418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>
                <a:off x="3633784" y="3784773"/>
                <a:ext cx="2324104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Relación de Viajes Reposición FF.pdf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6"/>
              <a:srcRect t="1" b="9199"/>
              <a:stretch/>
            </p:blipFill>
            <p:spPr>
              <a:xfrm>
                <a:off x="3387375" y="4031716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129" name="Rectangle 128"/>
              <p:cNvSpPr/>
              <p:nvPr/>
            </p:nvSpPr>
            <p:spPr>
              <a:xfrm>
                <a:off x="3633784" y="4150071"/>
                <a:ext cx="1900241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Participantes Viaje No. 81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  <p:pic>
            <p:nvPicPr>
              <p:cNvPr id="130" name="Picture 129"/>
              <p:cNvPicPr>
                <a:picLocks noChangeAspect="1"/>
              </p:cNvPicPr>
              <p:nvPr/>
            </p:nvPicPr>
            <p:blipFill rotWithShape="1">
              <a:blip r:embed="rId6"/>
              <a:srcRect t="1" b="9199"/>
              <a:stretch/>
            </p:blipFill>
            <p:spPr>
              <a:xfrm>
                <a:off x="3387375" y="4397014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131" name="Rectangle 130"/>
              <p:cNvSpPr/>
              <p:nvPr/>
            </p:nvSpPr>
            <p:spPr>
              <a:xfrm>
                <a:off x="3633784" y="4515369"/>
                <a:ext cx="2290766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Juan Pérez Viaje No.81-Recepción.pdf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sp>
        <p:nvSpPr>
          <p:cNvPr id="117" name="Delete"/>
          <p:cNvSpPr>
            <a:spLocks noChangeAspect="1"/>
          </p:cNvSpPr>
          <p:nvPr/>
        </p:nvSpPr>
        <p:spPr bwMode="auto">
          <a:xfrm>
            <a:off x="9655620" y="2213830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3195586" y="2492919"/>
            <a:ext cx="6754770" cy="0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Delete"/>
          <p:cNvSpPr>
            <a:spLocks noChangeAspect="1"/>
          </p:cNvSpPr>
          <p:nvPr/>
        </p:nvSpPr>
        <p:spPr bwMode="auto">
          <a:xfrm>
            <a:off x="11015382" y="1709278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6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12264"/>
            <a:ext cx="9792000" cy="282238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2173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3847208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3843888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397646"/>
              </p:ext>
            </p:extLst>
          </p:nvPr>
        </p:nvGraphicFramePr>
        <p:xfrm>
          <a:off x="1965850" y="1925661"/>
          <a:ext cx="9608312" cy="16797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228"/>
                <a:gridCol w="697584"/>
                <a:gridCol w="1338606"/>
                <a:gridCol w="509047"/>
                <a:gridCol w="980388"/>
                <a:gridCol w="886120"/>
                <a:gridCol w="848412"/>
                <a:gridCol w="810705"/>
                <a:gridCol w="857839"/>
                <a:gridCol w="716437"/>
                <a:gridCol w="659877"/>
                <a:gridCol w="639069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Reservado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Última</a:t>
                      </a:r>
                    </a:p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 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R01-FF-2017-01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76,000.00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Solicitada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" name="Money Bag"/>
          <p:cNvSpPr>
            <a:spLocks noChangeAspect="1" noEditPoints="1"/>
          </p:cNvSpPr>
          <p:nvPr/>
        </p:nvSpPr>
        <p:spPr bwMode="auto">
          <a:xfrm>
            <a:off x="11174459" y="2348981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View File"/>
          <p:cNvSpPr>
            <a:spLocks noChangeAspect="1" noEditPoints="1"/>
          </p:cNvSpPr>
          <p:nvPr/>
        </p:nvSpPr>
        <p:spPr bwMode="auto">
          <a:xfrm>
            <a:off x="10981234" y="2348187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Money"/>
          <p:cNvSpPr>
            <a:spLocks noChangeAspect="1" noEditPoints="1"/>
          </p:cNvSpPr>
          <p:nvPr/>
        </p:nvSpPr>
        <p:spPr bwMode="auto">
          <a:xfrm>
            <a:off x="11351808" y="2349775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940982" y="1594310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40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Add"/>
          <p:cNvSpPr>
            <a:spLocks noChangeAspect="1" noEditPoints="1"/>
          </p:cNvSpPr>
          <p:nvPr/>
        </p:nvSpPr>
        <p:spPr bwMode="auto">
          <a:xfrm>
            <a:off x="10814561" y="1165960"/>
            <a:ext cx="152663" cy="152662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9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6928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72356"/>
            <a:ext cx="11440618" cy="5832629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90061" y="1490826"/>
            <a:ext cx="9128253" cy="437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31609" y="2734749"/>
            <a:ext cx="9621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Reposición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03620" y="2914093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RD$76,000.00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16995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Aplicar Reposición a Fondo Fijo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Save"/>
          <p:cNvSpPr>
            <a:spLocks noChangeAspect="1" noEditPoints="1"/>
          </p:cNvSpPr>
          <p:nvPr/>
        </p:nvSpPr>
        <p:spPr bwMode="auto">
          <a:xfrm>
            <a:off x="10981234" y="5636874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76338" y="2725611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Banco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7475061" y="2914093"/>
            <a:ext cx="1134211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Banco 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Reservas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606630" y="2720857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Cargar Imagen Cheque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723109" y="2914093"/>
            <a:ext cx="1134211" cy="218114"/>
          </a:xfrm>
          <a:prstGeom prst="rect">
            <a:avLst/>
          </a:prstGeom>
          <a:solidFill>
            <a:srgbClr val="605CA8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Cargar</a:t>
            </a:r>
            <a:endParaRPr lang="es-DO" sz="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872358" y="2915428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CK-Reposición FF.jpg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46810" y="3299189"/>
            <a:ext cx="5270232" cy="230028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Excel"/>
          <p:cNvSpPr>
            <a:spLocks noChangeAspect="1" noEditPoints="1"/>
          </p:cNvSpPr>
          <p:nvPr/>
        </p:nvSpPr>
        <p:spPr bwMode="auto">
          <a:xfrm>
            <a:off x="11221190" y="1167012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48053" y="1979180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329020" y="2158524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FF-2017-01       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48053" y="2736815"/>
            <a:ext cx="780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Reposición Id.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329020" y="2916159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R01-FF-2017-01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71375" y="2736004"/>
            <a:ext cx="8322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Cheque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843386" y="2915348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RD$76,000.00</a:t>
            </a:r>
          </a:p>
        </p:txBody>
      </p:sp>
      <p:sp>
        <p:nvSpPr>
          <p:cNvPr id="94" name="Clock">
            <a:hlinkClick r:id="rId3" action="ppaction://hlinksldjump"/>
          </p:cNvPr>
          <p:cNvSpPr>
            <a:spLocks noChangeAspect="1" noEditPoints="1"/>
          </p:cNvSpPr>
          <p:nvPr/>
        </p:nvSpPr>
        <p:spPr bwMode="auto">
          <a:xfrm>
            <a:off x="10724941" y="5638368"/>
            <a:ext cx="161925" cy="160338"/>
          </a:xfrm>
          <a:custGeom>
            <a:avLst/>
            <a:gdLst>
              <a:gd name="T0" fmla="*/ 698 w 1395"/>
              <a:gd name="T1" fmla="*/ 0 h 1394"/>
              <a:gd name="T2" fmla="*/ 0 w 1395"/>
              <a:gd name="T3" fmla="*/ 697 h 1394"/>
              <a:gd name="T4" fmla="*/ 698 w 1395"/>
              <a:gd name="T5" fmla="*/ 1394 h 1394"/>
              <a:gd name="T6" fmla="*/ 1395 w 1395"/>
              <a:gd name="T7" fmla="*/ 697 h 1394"/>
              <a:gd name="T8" fmla="*/ 698 w 1395"/>
              <a:gd name="T9" fmla="*/ 0 h 1394"/>
              <a:gd name="T10" fmla="*/ 642 w 1395"/>
              <a:gd name="T11" fmla="*/ 154 h 1394"/>
              <a:gd name="T12" fmla="*/ 648 w 1395"/>
              <a:gd name="T13" fmla="*/ 154 h 1394"/>
              <a:gd name="T14" fmla="*/ 648 w 1395"/>
              <a:gd name="T15" fmla="*/ 181 h 1394"/>
              <a:gd name="T16" fmla="*/ 698 w 1395"/>
              <a:gd name="T17" fmla="*/ 230 h 1394"/>
              <a:gd name="T18" fmla="*/ 747 w 1395"/>
              <a:gd name="T19" fmla="*/ 181 h 1394"/>
              <a:gd name="T20" fmla="*/ 747 w 1395"/>
              <a:gd name="T21" fmla="*/ 154 h 1394"/>
              <a:gd name="T22" fmla="*/ 1240 w 1395"/>
              <a:gd name="T23" fmla="*/ 648 h 1394"/>
              <a:gd name="T24" fmla="*/ 1213 w 1395"/>
              <a:gd name="T25" fmla="*/ 648 h 1394"/>
              <a:gd name="T26" fmla="*/ 1208 w 1395"/>
              <a:gd name="T27" fmla="*/ 648 h 1394"/>
              <a:gd name="T28" fmla="*/ 1161 w 1395"/>
              <a:gd name="T29" fmla="*/ 699 h 1394"/>
              <a:gd name="T30" fmla="*/ 1213 w 1395"/>
              <a:gd name="T31" fmla="*/ 746 h 1394"/>
              <a:gd name="T32" fmla="*/ 1240 w 1395"/>
              <a:gd name="T33" fmla="*/ 746 h 1394"/>
              <a:gd name="T34" fmla="*/ 747 w 1395"/>
              <a:gd name="T35" fmla="*/ 1238 h 1394"/>
              <a:gd name="T36" fmla="*/ 747 w 1395"/>
              <a:gd name="T37" fmla="*/ 1211 h 1394"/>
              <a:gd name="T38" fmla="*/ 692 w 1395"/>
              <a:gd name="T39" fmla="*/ 1163 h 1394"/>
              <a:gd name="T40" fmla="*/ 648 w 1395"/>
              <a:gd name="T41" fmla="*/ 1211 h 1394"/>
              <a:gd name="T42" fmla="*/ 648 w 1395"/>
              <a:gd name="T43" fmla="*/ 1238 h 1394"/>
              <a:gd name="T44" fmla="*/ 155 w 1395"/>
              <a:gd name="T45" fmla="*/ 746 h 1394"/>
              <a:gd name="T46" fmla="*/ 182 w 1395"/>
              <a:gd name="T47" fmla="*/ 746 h 1394"/>
              <a:gd name="T48" fmla="*/ 231 w 1395"/>
              <a:gd name="T49" fmla="*/ 697 h 1394"/>
              <a:gd name="T50" fmla="*/ 182 w 1395"/>
              <a:gd name="T51" fmla="*/ 648 h 1394"/>
              <a:gd name="T52" fmla="*/ 155 w 1395"/>
              <a:gd name="T53" fmla="*/ 648 h 1394"/>
              <a:gd name="T54" fmla="*/ 642 w 1395"/>
              <a:gd name="T55" fmla="*/ 154 h 1394"/>
              <a:gd name="T56" fmla="*/ 698 w 1395"/>
              <a:gd name="T57" fmla="*/ 286 h 1394"/>
              <a:gd name="T58" fmla="*/ 659 w 1395"/>
              <a:gd name="T59" fmla="*/ 324 h 1394"/>
              <a:gd name="T60" fmla="*/ 643 w 1395"/>
              <a:gd name="T61" fmla="*/ 610 h 1394"/>
              <a:gd name="T62" fmla="*/ 594 w 1395"/>
              <a:gd name="T63" fmla="*/ 697 h 1394"/>
              <a:gd name="T64" fmla="*/ 698 w 1395"/>
              <a:gd name="T65" fmla="*/ 800 h 1394"/>
              <a:gd name="T66" fmla="*/ 708 w 1395"/>
              <a:gd name="T67" fmla="*/ 800 h 1394"/>
              <a:gd name="T68" fmla="*/ 937 w 1395"/>
              <a:gd name="T69" fmla="*/ 1006 h 1394"/>
              <a:gd name="T70" fmla="*/ 999 w 1395"/>
              <a:gd name="T71" fmla="*/ 999 h 1394"/>
              <a:gd name="T72" fmla="*/ 1008 w 1395"/>
              <a:gd name="T73" fmla="*/ 934 h 1394"/>
              <a:gd name="T74" fmla="*/ 799 w 1395"/>
              <a:gd name="T75" fmla="*/ 697 h 1394"/>
              <a:gd name="T76" fmla="*/ 748 w 1395"/>
              <a:gd name="T77" fmla="*/ 609 h 1394"/>
              <a:gd name="T78" fmla="*/ 737 w 1395"/>
              <a:gd name="T79" fmla="*/ 324 h 1394"/>
              <a:gd name="T80" fmla="*/ 698 w 1395"/>
              <a:gd name="T81" fmla="*/ 286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5" h="1394">
                <a:moveTo>
                  <a:pt x="698" y="0"/>
                </a:moveTo>
                <a:cubicBezTo>
                  <a:pt x="313" y="0"/>
                  <a:pt x="0" y="312"/>
                  <a:pt x="0" y="697"/>
                </a:cubicBezTo>
                <a:cubicBezTo>
                  <a:pt x="0" y="1081"/>
                  <a:pt x="313" y="1394"/>
                  <a:pt x="698" y="1394"/>
                </a:cubicBezTo>
                <a:cubicBezTo>
                  <a:pt x="1082" y="1394"/>
                  <a:pt x="1395" y="1081"/>
                  <a:pt x="1395" y="697"/>
                </a:cubicBezTo>
                <a:cubicBezTo>
                  <a:pt x="1395" y="312"/>
                  <a:pt x="1082" y="0"/>
                  <a:pt x="698" y="0"/>
                </a:cubicBezTo>
                <a:close/>
                <a:moveTo>
                  <a:pt x="642" y="154"/>
                </a:moveTo>
                <a:lnTo>
                  <a:pt x="648" y="154"/>
                </a:lnTo>
                <a:lnTo>
                  <a:pt x="648" y="181"/>
                </a:lnTo>
                <a:cubicBezTo>
                  <a:pt x="648" y="206"/>
                  <a:pt x="671" y="230"/>
                  <a:pt x="698" y="230"/>
                </a:cubicBezTo>
                <a:cubicBezTo>
                  <a:pt x="723" y="230"/>
                  <a:pt x="747" y="206"/>
                  <a:pt x="747" y="181"/>
                </a:cubicBezTo>
                <a:lnTo>
                  <a:pt x="747" y="154"/>
                </a:lnTo>
                <a:cubicBezTo>
                  <a:pt x="1010" y="177"/>
                  <a:pt x="1217" y="384"/>
                  <a:pt x="1240" y="648"/>
                </a:cubicBezTo>
                <a:lnTo>
                  <a:pt x="1213" y="648"/>
                </a:lnTo>
                <a:cubicBezTo>
                  <a:pt x="1211" y="646"/>
                  <a:pt x="1210" y="646"/>
                  <a:pt x="1208" y="648"/>
                </a:cubicBezTo>
                <a:cubicBezTo>
                  <a:pt x="1183" y="648"/>
                  <a:pt x="1159" y="674"/>
                  <a:pt x="1161" y="699"/>
                </a:cubicBezTo>
                <a:cubicBezTo>
                  <a:pt x="1162" y="725"/>
                  <a:pt x="1188" y="746"/>
                  <a:pt x="1213" y="746"/>
                </a:cubicBezTo>
                <a:lnTo>
                  <a:pt x="1240" y="746"/>
                </a:lnTo>
                <a:cubicBezTo>
                  <a:pt x="1217" y="1008"/>
                  <a:pt x="1010" y="1215"/>
                  <a:pt x="747" y="1238"/>
                </a:cubicBezTo>
                <a:lnTo>
                  <a:pt x="747" y="1211"/>
                </a:lnTo>
                <a:cubicBezTo>
                  <a:pt x="749" y="1184"/>
                  <a:pt x="721" y="1159"/>
                  <a:pt x="692" y="1163"/>
                </a:cubicBezTo>
                <a:cubicBezTo>
                  <a:pt x="669" y="1165"/>
                  <a:pt x="648" y="1188"/>
                  <a:pt x="648" y="1211"/>
                </a:cubicBezTo>
                <a:lnTo>
                  <a:pt x="648" y="1238"/>
                </a:lnTo>
                <a:cubicBezTo>
                  <a:pt x="388" y="1214"/>
                  <a:pt x="178" y="1008"/>
                  <a:pt x="155" y="746"/>
                </a:cubicBezTo>
                <a:lnTo>
                  <a:pt x="182" y="746"/>
                </a:lnTo>
                <a:cubicBezTo>
                  <a:pt x="207" y="746"/>
                  <a:pt x="231" y="724"/>
                  <a:pt x="231" y="697"/>
                </a:cubicBezTo>
                <a:cubicBezTo>
                  <a:pt x="231" y="672"/>
                  <a:pt x="207" y="648"/>
                  <a:pt x="182" y="648"/>
                </a:cubicBezTo>
                <a:lnTo>
                  <a:pt x="155" y="648"/>
                </a:lnTo>
                <a:cubicBezTo>
                  <a:pt x="178" y="389"/>
                  <a:pt x="383" y="179"/>
                  <a:pt x="642" y="154"/>
                </a:cubicBezTo>
                <a:close/>
                <a:moveTo>
                  <a:pt x="698" y="286"/>
                </a:moveTo>
                <a:cubicBezTo>
                  <a:pt x="671" y="286"/>
                  <a:pt x="659" y="310"/>
                  <a:pt x="659" y="324"/>
                </a:cubicBezTo>
                <a:lnTo>
                  <a:pt x="643" y="610"/>
                </a:lnTo>
                <a:cubicBezTo>
                  <a:pt x="614" y="628"/>
                  <a:pt x="594" y="661"/>
                  <a:pt x="594" y="697"/>
                </a:cubicBezTo>
                <a:cubicBezTo>
                  <a:pt x="594" y="755"/>
                  <a:pt x="640" y="800"/>
                  <a:pt x="698" y="800"/>
                </a:cubicBezTo>
                <a:cubicBezTo>
                  <a:pt x="701" y="800"/>
                  <a:pt x="704" y="801"/>
                  <a:pt x="708" y="800"/>
                </a:cubicBezTo>
                <a:lnTo>
                  <a:pt x="937" y="1006"/>
                </a:lnTo>
                <a:cubicBezTo>
                  <a:pt x="948" y="1015"/>
                  <a:pt x="974" y="1024"/>
                  <a:pt x="999" y="999"/>
                </a:cubicBezTo>
                <a:cubicBezTo>
                  <a:pt x="1024" y="974"/>
                  <a:pt x="1018" y="944"/>
                  <a:pt x="1008" y="934"/>
                </a:cubicBezTo>
                <a:lnTo>
                  <a:pt x="799" y="697"/>
                </a:lnTo>
                <a:cubicBezTo>
                  <a:pt x="799" y="659"/>
                  <a:pt x="779" y="626"/>
                  <a:pt x="748" y="609"/>
                </a:cubicBezTo>
                <a:lnTo>
                  <a:pt x="737" y="324"/>
                </a:lnTo>
                <a:cubicBezTo>
                  <a:pt x="735" y="310"/>
                  <a:pt x="724" y="286"/>
                  <a:pt x="698" y="286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18043" y="1951291"/>
            <a:ext cx="96532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Aprobado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3599010" y="2139160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RD$350,000.00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57921" y="1947998"/>
            <a:ext cx="6767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4838888" y="2135867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RD$76,000.00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012183" y="1947998"/>
            <a:ext cx="6319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093150" y="2135867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RD$50,000.00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251602" y="1949325"/>
            <a:ext cx="6351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7332569" y="2137194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RD$224,000.00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258751" y="2714910"/>
            <a:ext cx="889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209542" y="2481006"/>
            <a:ext cx="12843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Datos de la Reposición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746" y="3354448"/>
            <a:ext cx="5088401" cy="2194882"/>
          </a:xfrm>
          <a:prstGeom prst="rect">
            <a:avLst/>
          </a:prstGeom>
        </p:spPr>
      </p:pic>
      <p:sp>
        <p:nvSpPr>
          <p:cNvPr id="67" name="Delete"/>
          <p:cNvSpPr>
            <a:spLocks noChangeAspect="1"/>
          </p:cNvSpPr>
          <p:nvPr/>
        </p:nvSpPr>
        <p:spPr bwMode="auto">
          <a:xfrm>
            <a:off x="10996150" y="1690049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6090552" y="2735966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No. Cheque Reposición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6189275" y="2924448"/>
            <a:ext cx="1134211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2345086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920" y="2931035"/>
            <a:ext cx="215871" cy="2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869780" y="1412263"/>
            <a:ext cx="9792000" cy="40659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 / Detalle de Ingresos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2676346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4972842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4856252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930269"/>
              </p:ext>
            </p:extLst>
          </p:nvPr>
        </p:nvGraphicFramePr>
        <p:xfrm>
          <a:off x="1965850" y="2980275"/>
          <a:ext cx="9596325" cy="16692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0348"/>
                <a:gridCol w="920348"/>
                <a:gridCol w="1093357"/>
                <a:gridCol w="844162"/>
                <a:gridCol w="844162"/>
                <a:gridCol w="986993"/>
                <a:gridCol w="1698089"/>
                <a:gridCol w="1191491"/>
                <a:gridCol w="1097375"/>
              </a:tblGrid>
              <a:tr h="313292">
                <a:tc>
                  <a:txBody>
                    <a:bodyPr/>
                    <a:lstStyle/>
                    <a:p>
                      <a:pPr marL="0" marR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No. 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No. De Cheque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Solicitud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Reposición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Aprobado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imagen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 Reposición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29871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R01-FF-2017-01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2345086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 de Reservas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01/01/2017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05/01/2017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sng" dirty="0" smtClean="0">
                          <a:solidFill>
                            <a:srgbClr val="0070C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Cheque-FF-2017-01</a:t>
                      </a:r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Aplicado</a:t>
                      </a:r>
                      <a:endParaRPr lang="es-DO" sz="800" u="none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R01-FF-2017-02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2421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 de Popular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03/03/2017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sng" dirty="0" smtClean="0">
                          <a:solidFill>
                            <a:srgbClr val="0070C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Cheque-FF-2017-02</a:t>
                      </a:r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Solicitado</a:t>
                      </a:r>
                      <a:endParaRPr lang="es-DO" sz="800" u="none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839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R01-FF-2017-03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2345999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 de Reservas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15/03/2017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25/03/2017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sng" dirty="0" smtClean="0">
                          <a:solidFill>
                            <a:srgbClr val="0070C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Cheque-FF-2017-03</a:t>
                      </a:r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Aplicado</a:t>
                      </a:r>
                      <a:endParaRPr lang="es-DO" sz="800" u="none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39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40982" y="263116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Create"/>
          <p:cNvSpPr>
            <a:spLocks noChangeAspect="1" noEditPoints="1"/>
          </p:cNvSpPr>
          <p:nvPr/>
        </p:nvSpPr>
        <p:spPr bwMode="auto">
          <a:xfrm>
            <a:off x="11100381" y="1826885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Delete"/>
          <p:cNvSpPr>
            <a:spLocks noChangeAspect="1"/>
          </p:cNvSpPr>
          <p:nvPr/>
        </p:nvSpPr>
        <p:spPr bwMode="auto">
          <a:xfrm>
            <a:off x="11280398" y="1844885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PDF File"/>
          <p:cNvSpPr>
            <a:spLocks noChangeAspect="1" noEditPoints="1"/>
          </p:cNvSpPr>
          <p:nvPr/>
        </p:nvSpPr>
        <p:spPr bwMode="auto">
          <a:xfrm>
            <a:off x="11423002" y="1817923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05155" y="1600512"/>
            <a:ext cx="6751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903045" y="2061031"/>
            <a:ext cx="6335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810095" y="1639725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190574" y="1639724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4" name="TextBox 53"/>
          <p:cNvSpPr txBox="1"/>
          <p:nvPr/>
        </p:nvSpPr>
        <p:spPr>
          <a:xfrm>
            <a:off x="10272455" y="1641515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877909" y="1641515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10181691" y="1951673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0521883" y="1961366"/>
            <a:ext cx="98937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0.00 (0%)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9897606" y="1951169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138122" y="1595072"/>
            <a:ext cx="731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1549" y="1760225"/>
            <a:ext cx="124973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FF-2017-01</a:t>
            </a:r>
            <a:endParaRPr lang="es-ES_tradnl" sz="900" dirty="0"/>
          </a:p>
        </p:txBody>
      </p:sp>
      <p:sp>
        <p:nvSpPr>
          <p:cNvPr id="7" name="TextBox 6"/>
          <p:cNvSpPr txBox="1"/>
          <p:nvPr/>
        </p:nvSpPr>
        <p:spPr>
          <a:xfrm>
            <a:off x="3138122" y="1754948"/>
            <a:ext cx="36820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8845">
              <a:defRPr/>
            </a:pPr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Fondo Fijo de la CPTTE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7294" y="2211941"/>
            <a:ext cx="4957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Reposición de fondo fijo </a:t>
            </a:r>
          </a:p>
        </p:txBody>
      </p:sp>
      <p:sp>
        <p:nvSpPr>
          <p:cNvPr id="60" name="Money">
            <a:hlinkClick r:id="rId4" action="ppaction://hlinksldjump"/>
          </p:cNvPr>
          <p:cNvSpPr>
            <a:spLocks noChangeAspect="1" noEditPoints="1"/>
          </p:cNvSpPr>
          <p:nvPr/>
        </p:nvSpPr>
        <p:spPr bwMode="auto">
          <a:xfrm>
            <a:off x="10964296" y="3630267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1" name="View File">
            <a:hlinkClick r:id="rId5" action="ppaction://hlinksldjump"/>
          </p:cNvPr>
          <p:cNvSpPr>
            <a:spLocks noChangeAspect="1" noEditPoints="1"/>
          </p:cNvSpPr>
          <p:nvPr/>
        </p:nvSpPr>
        <p:spPr bwMode="auto">
          <a:xfrm>
            <a:off x="10699856" y="3628683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View File">
            <a:hlinkClick r:id="rId5" action="ppaction://hlinksldjump"/>
          </p:cNvPr>
          <p:cNvSpPr>
            <a:spLocks noChangeAspect="1" noEditPoints="1"/>
          </p:cNvSpPr>
          <p:nvPr/>
        </p:nvSpPr>
        <p:spPr bwMode="auto">
          <a:xfrm>
            <a:off x="10708019" y="3865448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View File">
            <a:hlinkClick r:id="rId5" action="ppaction://hlinksldjump"/>
          </p:cNvPr>
          <p:cNvSpPr>
            <a:spLocks noChangeAspect="1" noEditPoints="1"/>
          </p:cNvSpPr>
          <p:nvPr/>
        </p:nvSpPr>
        <p:spPr bwMode="auto">
          <a:xfrm>
            <a:off x="10703178" y="3405477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86384"/>
            <a:ext cx="11440617" cy="5836501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hlinkClick r:id="" action="ppaction://hlinkshowjump?jump=previousslide"/>
          </p:cNvPr>
          <p:cNvSpPr/>
          <p:nvPr/>
        </p:nvSpPr>
        <p:spPr>
          <a:xfrm>
            <a:off x="2190061" y="1490826"/>
            <a:ext cx="9128253" cy="4379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21114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Aplicar Liquidación a Fondo Extraorinario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46810" y="3299189"/>
            <a:ext cx="5270232" cy="230028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Excel"/>
          <p:cNvSpPr>
            <a:spLocks noChangeAspect="1" noEditPoints="1"/>
          </p:cNvSpPr>
          <p:nvPr/>
        </p:nvSpPr>
        <p:spPr bwMode="auto">
          <a:xfrm>
            <a:off x="11221190" y="1167012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48053" y="1979180"/>
            <a:ext cx="6751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Clock">
            <a:hlinkClick r:id="rId3" action="ppaction://hlinksldjump"/>
          </p:cNvPr>
          <p:cNvSpPr>
            <a:spLocks noChangeAspect="1" noEditPoints="1"/>
          </p:cNvSpPr>
          <p:nvPr/>
        </p:nvSpPr>
        <p:spPr bwMode="auto">
          <a:xfrm>
            <a:off x="10986195" y="5638368"/>
            <a:ext cx="161925" cy="160338"/>
          </a:xfrm>
          <a:custGeom>
            <a:avLst/>
            <a:gdLst>
              <a:gd name="T0" fmla="*/ 698 w 1395"/>
              <a:gd name="T1" fmla="*/ 0 h 1394"/>
              <a:gd name="T2" fmla="*/ 0 w 1395"/>
              <a:gd name="T3" fmla="*/ 697 h 1394"/>
              <a:gd name="T4" fmla="*/ 698 w 1395"/>
              <a:gd name="T5" fmla="*/ 1394 h 1394"/>
              <a:gd name="T6" fmla="*/ 1395 w 1395"/>
              <a:gd name="T7" fmla="*/ 697 h 1394"/>
              <a:gd name="T8" fmla="*/ 698 w 1395"/>
              <a:gd name="T9" fmla="*/ 0 h 1394"/>
              <a:gd name="T10" fmla="*/ 642 w 1395"/>
              <a:gd name="T11" fmla="*/ 154 h 1394"/>
              <a:gd name="T12" fmla="*/ 648 w 1395"/>
              <a:gd name="T13" fmla="*/ 154 h 1394"/>
              <a:gd name="T14" fmla="*/ 648 w 1395"/>
              <a:gd name="T15" fmla="*/ 181 h 1394"/>
              <a:gd name="T16" fmla="*/ 698 w 1395"/>
              <a:gd name="T17" fmla="*/ 230 h 1394"/>
              <a:gd name="T18" fmla="*/ 747 w 1395"/>
              <a:gd name="T19" fmla="*/ 181 h 1394"/>
              <a:gd name="T20" fmla="*/ 747 w 1395"/>
              <a:gd name="T21" fmla="*/ 154 h 1394"/>
              <a:gd name="T22" fmla="*/ 1240 w 1395"/>
              <a:gd name="T23" fmla="*/ 648 h 1394"/>
              <a:gd name="T24" fmla="*/ 1213 w 1395"/>
              <a:gd name="T25" fmla="*/ 648 h 1394"/>
              <a:gd name="T26" fmla="*/ 1208 w 1395"/>
              <a:gd name="T27" fmla="*/ 648 h 1394"/>
              <a:gd name="T28" fmla="*/ 1161 w 1395"/>
              <a:gd name="T29" fmla="*/ 699 h 1394"/>
              <a:gd name="T30" fmla="*/ 1213 w 1395"/>
              <a:gd name="T31" fmla="*/ 746 h 1394"/>
              <a:gd name="T32" fmla="*/ 1240 w 1395"/>
              <a:gd name="T33" fmla="*/ 746 h 1394"/>
              <a:gd name="T34" fmla="*/ 747 w 1395"/>
              <a:gd name="T35" fmla="*/ 1238 h 1394"/>
              <a:gd name="T36" fmla="*/ 747 w 1395"/>
              <a:gd name="T37" fmla="*/ 1211 h 1394"/>
              <a:gd name="T38" fmla="*/ 692 w 1395"/>
              <a:gd name="T39" fmla="*/ 1163 h 1394"/>
              <a:gd name="T40" fmla="*/ 648 w 1395"/>
              <a:gd name="T41" fmla="*/ 1211 h 1394"/>
              <a:gd name="T42" fmla="*/ 648 w 1395"/>
              <a:gd name="T43" fmla="*/ 1238 h 1394"/>
              <a:gd name="T44" fmla="*/ 155 w 1395"/>
              <a:gd name="T45" fmla="*/ 746 h 1394"/>
              <a:gd name="T46" fmla="*/ 182 w 1395"/>
              <a:gd name="T47" fmla="*/ 746 h 1394"/>
              <a:gd name="T48" fmla="*/ 231 w 1395"/>
              <a:gd name="T49" fmla="*/ 697 h 1394"/>
              <a:gd name="T50" fmla="*/ 182 w 1395"/>
              <a:gd name="T51" fmla="*/ 648 h 1394"/>
              <a:gd name="T52" fmla="*/ 155 w 1395"/>
              <a:gd name="T53" fmla="*/ 648 h 1394"/>
              <a:gd name="T54" fmla="*/ 642 w 1395"/>
              <a:gd name="T55" fmla="*/ 154 h 1394"/>
              <a:gd name="T56" fmla="*/ 698 w 1395"/>
              <a:gd name="T57" fmla="*/ 286 h 1394"/>
              <a:gd name="T58" fmla="*/ 659 w 1395"/>
              <a:gd name="T59" fmla="*/ 324 h 1394"/>
              <a:gd name="T60" fmla="*/ 643 w 1395"/>
              <a:gd name="T61" fmla="*/ 610 h 1394"/>
              <a:gd name="T62" fmla="*/ 594 w 1395"/>
              <a:gd name="T63" fmla="*/ 697 h 1394"/>
              <a:gd name="T64" fmla="*/ 698 w 1395"/>
              <a:gd name="T65" fmla="*/ 800 h 1394"/>
              <a:gd name="T66" fmla="*/ 708 w 1395"/>
              <a:gd name="T67" fmla="*/ 800 h 1394"/>
              <a:gd name="T68" fmla="*/ 937 w 1395"/>
              <a:gd name="T69" fmla="*/ 1006 h 1394"/>
              <a:gd name="T70" fmla="*/ 999 w 1395"/>
              <a:gd name="T71" fmla="*/ 999 h 1394"/>
              <a:gd name="T72" fmla="*/ 1008 w 1395"/>
              <a:gd name="T73" fmla="*/ 934 h 1394"/>
              <a:gd name="T74" fmla="*/ 799 w 1395"/>
              <a:gd name="T75" fmla="*/ 697 h 1394"/>
              <a:gd name="T76" fmla="*/ 748 w 1395"/>
              <a:gd name="T77" fmla="*/ 609 h 1394"/>
              <a:gd name="T78" fmla="*/ 737 w 1395"/>
              <a:gd name="T79" fmla="*/ 324 h 1394"/>
              <a:gd name="T80" fmla="*/ 698 w 1395"/>
              <a:gd name="T81" fmla="*/ 286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5" h="1394">
                <a:moveTo>
                  <a:pt x="698" y="0"/>
                </a:moveTo>
                <a:cubicBezTo>
                  <a:pt x="313" y="0"/>
                  <a:pt x="0" y="312"/>
                  <a:pt x="0" y="697"/>
                </a:cubicBezTo>
                <a:cubicBezTo>
                  <a:pt x="0" y="1081"/>
                  <a:pt x="313" y="1394"/>
                  <a:pt x="698" y="1394"/>
                </a:cubicBezTo>
                <a:cubicBezTo>
                  <a:pt x="1082" y="1394"/>
                  <a:pt x="1395" y="1081"/>
                  <a:pt x="1395" y="697"/>
                </a:cubicBezTo>
                <a:cubicBezTo>
                  <a:pt x="1395" y="312"/>
                  <a:pt x="1082" y="0"/>
                  <a:pt x="698" y="0"/>
                </a:cubicBezTo>
                <a:close/>
                <a:moveTo>
                  <a:pt x="642" y="154"/>
                </a:moveTo>
                <a:lnTo>
                  <a:pt x="648" y="154"/>
                </a:lnTo>
                <a:lnTo>
                  <a:pt x="648" y="181"/>
                </a:lnTo>
                <a:cubicBezTo>
                  <a:pt x="648" y="206"/>
                  <a:pt x="671" y="230"/>
                  <a:pt x="698" y="230"/>
                </a:cubicBezTo>
                <a:cubicBezTo>
                  <a:pt x="723" y="230"/>
                  <a:pt x="747" y="206"/>
                  <a:pt x="747" y="181"/>
                </a:cubicBezTo>
                <a:lnTo>
                  <a:pt x="747" y="154"/>
                </a:lnTo>
                <a:cubicBezTo>
                  <a:pt x="1010" y="177"/>
                  <a:pt x="1217" y="384"/>
                  <a:pt x="1240" y="648"/>
                </a:cubicBezTo>
                <a:lnTo>
                  <a:pt x="1213" y="648"/>
                </a:lnTo>
                <a:cubicBezTo>
                  <a:pt x="1211" y="646"/>
                  <a:pt x="1210" y="646"/>
                  <a:pt x="1208" y="648"/>
                </a:cubicBezTo>
                <a:cubicBezTo>
                  <a:pt x="1183" y="648"/>
                  <a:pt x="1159" y="674"/>
                  <a:pt x="1161" y="699"/>
                </a:cubicBezTo>
                <a:cubicBezTo>
                  <a:pt x="1162" y="725"/>
                  <a:pt x="1188" y="746"/>
                  <a:pt x="1213" y="746"/>
                </a:cubicBezTo>
                <a:lnTo>
                  <a:pt x="1240" y="746"/>
                </a:lnTo>
                <a:cubicBezTo>
                  <a:pt x="1217" y="1008"/>
                  <a:pt x="1010" y="1215"/>
                  <a:pt x="747" y="1238"/>
                </a:cubicBezTo>
                <a:lnTo>
                  <a:pt x="747" y="1211"/>
                </a:lnTo>
                <a:cubicBezTo>
                  <a:pt x="749" y="1184"/>
                  <a:pt x="721" y="1159"/>
                  <a:pt x="692" y="1163"/>
                </a:cubicBezTo>
                <a:cubicBezTo>
                  <a:pt x="669" y="1165"/>
                  <a:pt x="648" y="1188"/>
                  <a:pt x="648" y="1211"/>
                </a:cubicBezTo>
                <a:lnTo>
                  <a:pt x="648" y="1238"/>
                </a:lnTo>
                <a:cubicBezTo>
                  <a:pt x="388" y="1214"/>
                  <a:pt x="178" y="1008"/>
                  <a:pt x="155" y="746"/>
                </a:cubicBezTo>
                <a:lnTo>
                  <a:pt x="182" y="746"/>
                </a:lnTo>
                <a:cubicBezTo>
                  <a:pt x="207" y="746"/>
                  <a:pt x="231" y="724"/>
                  <a:pt x="231" y="697"/>
                </a:cubicBezTo>
                <a:cubicBezTo>
                  <a:pt x="231" y="672"/>
                  <a:pt x="207" y="648"/>
                  <a:pt x="182" y="648"/>
                </a:cubicBezTo>
                <a:lnTo>
                  <a:pt x="155" y="648"/>
                </a:lnTo>
                <a:cubicBezTo>
                  <a:pt x="178" y="389"/>
                  <a:pt x="383" y="179"/>
                  <a:pt x="642" y="154"/>
                </a:cubicBezTo>
                <a:close/>
                <a:moveTo>
                  <a:pt x="698" y="286"/>
                </a:moveTo>
                <a:cubicBezTo>
                  <a:pt x="671" y="286"/>
                  <a:pt x="659" y="310"/>
                  <a:pt x="659" y="324"/>
                </a:cubicBezTo>
                <a:lnTo>
                  <a:pt x="643" y="610"/>
                </a:lnTo>
                <a:cubicBezTo>
                  <a:pt x="614" y="628"/>
                  <a:pt x="594" y="661"/>
                  <a:pt x="594" y="697"/>
                </a:cubicBezTo>
                <a:cubicBezTo>
                  <a:pt x="594" y="755"/>
                  <a:pt x="640" y="800"/>
                  <a:pt x="698" y="800"/>
                </a:cubicBezTo>
                <a:cubicBezTo>
                  <a:pt x="701" y="800"/>
                  <a:pt x="704" y="801"/>
                  <a:pt x="708" y="800"/>
                </a:cubicBezTo>
                <a:lnTo>
                  <a:pt x="937" y="1006"/>
                </a:lnTo>
                <a:cubicBezTo>
                  <a:pt x="948" y="1015"/>
                  <a:pt x="974" y="1024"/>
                  <a:pt x="999" y="999"/>
                </a:cubicBezTo>
                <a:cubicBezTo>
                  <a:pt x="1024" y="974"/>
                  <a:pt x="1018" y="944"/>
                  <a:pt x="1008" y="934"/>
                </a:cubicBezTo>
                <a:lnTo>
                  <a:pt x="799" y="697"/>
                </a:lnTo>
                <a:cubicBezTo>
                  <a:pt x="799" y="659"/>
                  <a:pt x="779" y="626"/>
                  <a:pt x="748" y="609"/>
                </a:cubicBezTo>
                <a:lnTo>
                  <a:pt x="737" y="324"/>
                </a:lnTo>
                <a:cubicBezTo>
                  <a:pt x="735" y="310"/>
                  <a:pt x="724" y="286"/>
                  <a:pt x="698" y="286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18043" y="1951291"/>
            <a:ext cx="10230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Aprobado 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757921" y="1947998"/>
            <a:ext cx="715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12183" y="1947998"/>
            <a:ext cx="6767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51602" y="1949325"/>
            <a:ext cx="68320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2258751" y="2714910"/>
            <a:ext cx="889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2209542" y="2481006"/>
            <a:ext cx="12843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Datos de la Reposición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746" y="3354448"/>
            <a:ext cx="5088401" cy="2194882"/>
          </a:xfrm>
          <a:prstGeom prst="rect">
            <a:avLst/>
          </a:prstGeom>
        </p:spPr>
      </p:pic>
      <p:sp>
        <p:nvSpPr>
          <p:cNvPr id="67" name="Delete"/>
          <p:cNvSpPr>
            <a:spLocks noChangeAspect="1"/>
          </p:cNvSpPr>
          <p:nvPr/>
        </p:nvSpPr>
        <p:spPr bwMode="auto">
          <a:xfrm>
            <a:off x="10996150" y="1690049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530144" y="2118147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1745" y="2125868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76,000.00</a:t>
            </a:r>
            <a:endParaRPr lang="es-ES_tradnl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6008912" y="2113518"/>
            <a:ext cx="11021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50,000.00</a:t>
            </a:r>
            <a:endParaRPr lang="es-ES_tradnl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7246579" y="2104986"/>
            <a:ext cx="12302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224,000.00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47380" y="2146174"/>
            <a:ext cx="115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FF-2017-01</a:t>
            </a:r>
            <a:endParaRPr lang="es-ES_tradnl" sz="9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531609" y="2734749"/>
            <a:ext cx="5052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3603620" y="2914093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76,000.00</a:t>
            </a:r>
            <a:endParaRPr lang="es-DO" sz="9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376338" y="2725611"/>
            <a:ext cx="124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Banco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7467165" y="2914093"/>
            <a:ext cx="1826659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Banco </a:t>
            </a:r>
            <a:r>
              <a:rPr lang="es-DO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 </a:t>
            </a:r>
            <a:r>
              <a:rPr lang="es-D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Reservas</a:t>
            </a:r>
            <a:r>
              <a:rPr lang="es-DO"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.                       </a:t>
            </a:r>
            <a:r>
              <a:rPr lang="es-D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9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248053" y="2736815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Identificador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329020" y="2916159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R01-FF-2017-01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17095" y="2736004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Cheque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889106" y="2915348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76,000.00</a:t>
            </a:r>
            <a:endParaRPr lang="es-DO" sz="9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090552" y="2735966"/>
            <a:ext cx="126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No. Cheque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6189275" y="2924448"/>
            <a:ext cx="1134211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2345086</a:t>
            </a:r>
            <a:endParaRPr lang="es-DO" sz="9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6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509" y="3139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DO" dirty="0"/>
          </a:p>
        </p:txBody>
      </p:sp>
      <p:sp>
        <p:nvSpPr>
          <p:cNvPr id="4" name="Rectangle 3"/>
          <p:cNvSpPr/>
          <p:nvPr/>
        </p:nvSpPr>
        <p:spPr>
          <a:xfrm>
            <a:off x="946464" y="3099594"/>
            <a:ext cx="8027854" cy="1717040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4000" b="1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Gestión de Fondos - Extraordinario</a:t>
            </a:r>
          </a:p>
          <a:p>
            <a:r>
              <a:rPr lang="es-DO" sz="2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96" y="1662938"/>
            <a:ext cx="1097590" cy="108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2" y="1984530"/>
            <a:ext cx="2077413" cy="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51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21142"/>
            <a:ext cx="9792000" cy="268685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8900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200127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213541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473468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2746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3265858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6938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30610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3767308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3737355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940982" y="160318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41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Add"/>
          <p:cNvSpPr>
            <a:spLocks noChangeAspect="1" noEditPoints="1"/>
          </p:cNvSpPr>
          <p:nvPr/>
        </p:nvSpPr>
        <p:spPr bwMode="auto">
          <a:xfrm>
            <a:off x="10814561" y="1165960"/>
            <a:ext cx="152663" cy="152662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7673" y="2869118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Fondo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1446" y="3068175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Solicitud Reposición</a:t>
            </a:r>
            <a:endParaRPr lang="es-DO" sz="700" b="1" u="sng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9237247"/>
              </p:ext>
            </p:extLst>
          </p:nvPr>
        </p:nvGraphicFramePr>
        <p:xfrm>
          <a:off x="1965850" y="1906014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1038"/>
                <a:gridCol w="1127162"/>
                <a:gridCol w="1600895"/>
                <a:gridCol w="816783"/>
                <a:gridCol w="1208839"/>
                <a:gridCol w="1192504"/>
                <a:gridCol w="1290517"/>
                <a:gridCol w="1220574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Aprobado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Acumulado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 Acumulado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90113"/>
            <a:ext cx="11440618" cy="5805996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hlinkClick r:id="" action="ppaction://hlinkshowjump?jump=nextslide"/>
          </p:cNvPr>
          <p:cNvSpPr/>
          <p:nvPr/>
        </p:nvSpPr>
        <p:spPr>
          <a:xfrm>
            <a:off x="2190061" y="2084955"/>
            <a:ext cx="9128253" cy="1693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48053" y="2632788"/>
            <a:ext cx="84029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Fecha Apertura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29020" y="2820657"/>
            <a:ext cx="1600492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01/01/2017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2213524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Save"/>
          <p:cNvSpPr>
            <a:spLocks noChangeAspect="1" noEditPoints="1"/>
          </p:cNvSpPr>
          <p:nvPr/>
        </p:nvSpPr>
        <p:spPr bwMode="auto">
          <a:xfrm>
            <a:off x="10957419" y="3312645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Excel"/>
          <p:cNvSpPr>
            <a:spLocks noChangeAspect="1" noEditPoints="1"/>
          </p:cNvSpPr>
          <p:nvPr/>
        </p:nvSpPr>
        <p:spPr bwMode="auto">
          <a:xfrm>
            <a:off x="11221190" y="1167012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12645" y="2632788"/>
            <a:ext cx="12202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Id. Fondo Extraordinario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193612" y="2820657"/>
            <a:ext cx="1469308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FE-2017-01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808663" y="2632788"/>
            <a:ext cx="9316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Aprobado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5889630" y="2822519"/>
            <a:ext cx="1447805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RD$2,900,000.00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425359" y="2630510"/>
            <a:ext cx="16113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 Fondo Extraordinario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7506326" y="2818379"/>
            <a:ext cx="3636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 de la CPTTE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3" name="Delete"/>
          <p:cNvSpPr>
            <a:spLocks noChangeAspect="1"/>
          </p:cNvSpPr>
          <p:nvPr/>
        </p:nvSpPr>
        <p:spPr bwMode="auto">
          <a:xfrm>
            <a:off x="11132247" y="2230889"/>
            <a:ext cx="75538" cy="75538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solidFill>
              <a:srgbClr val="ECF0F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2190061" y="2464688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21142"/>
            <a:ext cx="9792000" cy="297330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83" name="Rectangle 82"/>
          <p:cNvSpPr/>
          <p:nvPr/>
        </p:nvSpPr>
        <p:spPr>
          <a:xfrm>
            <a:off x="1965850" y="1630610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3953740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3888276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696016"/>
              </p:ext>
            </p:extLst>
          </p:nvPr>
        </p:nvGraphicFramePr>
        <p:xfrm>
          <a:off x="1965850" y="1906014"/>
          <a:ext cx="9608312" cy="16798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51038"/>
                <a:gridCol w="1127162"/>
                <a:gridCol w="1600895"/>
                <a:gridCol w="816783"/>
                <a:gridCol w="1208839"/>
                <a:gridCol w="1192504"/>
                <a:gridCol w="1290517"/>
                <a:gridCol w="1220574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Aprobado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Acumulado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 Acumulado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01/01/2017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Extraordinario escuelas de la CPTTE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Cerrado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FE-2017-02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01/07/2017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Extraordinario hospitales de la CPTTE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1,500,00.00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1,500,00.00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6" name="View File">
            <a:hlinkClick r:id="rId2" action="ppaction://hlinksldjump"/>
          </p:cNvPr>
          <p:cNvSpPr>
            <a:spLocks noChangeAspect="1" noEditPoints="1"/>
          </p:cNvSpPr>
          <p:nvPr/>
        </p:nvSpPr>
        <p:spPr bwMode="auto">
          <a:xfrm>
            <a:off x="10596254" y="2299915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39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Add"/>
          <p:cNvSpPr>
            <a:spLocks noChangeAspect="1" noEditPoints="1"/>
          </p:cNvSpPr>
          <p:nvPr/>
        </p:nvSpPr>
        <p:spPr bwMode="auto">
          <a:xfrm>
            <a:off x="10814561" y="1174838"/>
            <a:ext cx="152663" cy="152662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40982" y="160318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Money Bag">
            <a:hlinkClick r:id="rId4" action="ppaction://hlinksldjump"/>
          </p:cNvPr>
          <p:cNvSpPr>
            <a:spLocks noChangeAspect="1" noEditPoints="1"/>
          </p:cNvSpPr>
          <p:nvPr/>
        </p:nvSpPr>
        <p:spPr bwMode="auto">
          <a:xfrm>
            <a:off x="11009786" y="2558345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View File">
            <a:hlinkClick r:id="rId2" action="ppaction://hlinksldjump"/>
          </p:cNvPr>
          <p:cNvSpPr>
            <a:spLocks noChangeAspect="1" noEditPoints="1"/>
          </p:cNvSpPr>
          <p:nvPr/>
        </p:nvSpPr>
        <p:spPr bwMode="auto">
          <a:xfrm>
            <a:off x="10593534" y="2566613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Money">
            <a:hlinkClick r:id="rId5" action="ppaction://hlinksldjump"/>
          </p:cNvPr>
          <p:cNvSpPr>
            <a:spLocks noChangeAspect="1" noEditPoints="1"/>
          </p:cNvSpPr>
          <p:nvPr/>
        </p:nvSpPr>
        <p:spPr bwMode="auto">
          <a:xfrm>
            <a:off x="10803247" y="2559139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8059" y="178900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8059" y="200127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8059" y="2213541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8059" y="3473468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8059" y="242746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98059" y="3265858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8059" y="266938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7673" y="2869118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Fondo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1446" y="3068175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Solicitud Reposición</a:t>
            </a:r>
            <a:endParaRPr lang="es-DO" sz="700" b="1" u="sng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551" y="2301809"/>
            <a:ext cx="178966" cy="178966"/>
          </a:xfrm>
          <a:prstGeom prst="rect">
            <a:avLst/>
          </a:prstGeom>
        </p:spPr>
      </p:pic>
      <p:pic>
        <p:nvPicPr>
          <p:cNvPr id="56" name="Picture 5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547" y="2556850"/>
            <a:ext cx="178966" cy="17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869780" y="1421142"/>
            <a:ext cx="9792000" cy="40326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83" name="Rectangle 82"/>
          <p:cNvSpPr/>
          <p:nvPr/>
        </p:nvSpPr>
        <p:spPr>
          <a:xfrm>
            <a:off x="1965850" y="2667478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4990608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4925144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65641"/>
              </p:ext>
            </p:extLst>
          </p:nvPr>
        </p:nvGraphicFramePr>
        <p:xfrm>
          <a:off x="1965850" y="2942882"/>
          <a:ext cx="9596325" cy="16798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0686"/>
                <a:gridCol w="1115026"/>
                <a:gridCol w="1527545"/>
                <a:gridCol w="674977"/>
                <a:gridCol w="1110265"/>
                <a:gridCol w="1158936"/>
                <a:gridCol w="1254190"/>
                <a:gridCol w="1444700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Aprobado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Consumido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Reservado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Disponible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01/01/2017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Extraordinario escuelas partida</a:t>
                      </a:r>
                      <a:r>
                        <a:rPr lang="es-DO" sz="7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01</a:t>
                      </a: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Cerrado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03/03/2017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Extraordinario escuelas partida</a:t>
                      </a:r>
                      <a:r>
                        <a:rPr lang="es-DO" sz="7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02</a:t>
                      </a:r>
                      <a:endParaRPr lang="es-DO" sz="7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i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600,000.00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39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Add"/>
          <p:cNvSpPr>
            <a:spLocks noChangeAspect="1" noEditPoints="1"/>
          </p:cNvSpPr>
          <p:nvPr/>
        </p:nvSpPr>
        <p:spPr bwMode="auto">
          <a:xfrm>
            <a:off x="10814561" y="1174838"/>
            <a:ext cx="152663" cy="152662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40982" y="2640056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Create"/>
          <p:cNvSpPr>
            <a:spLocks noChangeAspect="1" noEditPoints="1"/>
          </p:cNvSpPr>
          <p:nvPr/>
        </p:nvSpPr>
        <p:spPr bwMode="auto">
          <a:xfrm>
            <a:off x="10270773" y="1907250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Delete"/>
          <p:cNvSpPr>
            <a:spLocks noChangeAspect="1"/>
          </p:cNvSpPr>
          <p:nvPr/>
        </p:nvSpPr>
        <p:spPr bwMode="auto">
          <a:xfrm>
            <a:off x="10450790" y="1925250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PDF File"/>
          <p:cNvSpPr>
            <a:spLocks noChangeAspect="1" noEditPoints="1"/>
          </p:cNvSpPr>
          <p:nvPr/>
        </p:nvSpPr>
        <p:spPr bwMode="auto">
          <a:xfrm>
            <a:off x="10593394" y="1898288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80663" y="1622282"/>
            <a:ext cx="904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Fecha Apertura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41100" y="1622282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Identificador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74067" y="1622282"/>
            <a:ext cx="9973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Aprobado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78553" y="2139951"/>
            <a:ext cx="731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04015" y="1612677"/>
            <a:ext cx="9941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Estado del Fondo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684982" y="1800546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Activo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068000" y="1720089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cxnSp>
        <p:nvCxnSpPr>
          <p:cNvPr id="53" name="Straight Connector 52"/>
          <p:cNvCxnSpPr/>
          <p:nvPr/>
        </p:nvCxnSpPr>
        <p:spPr>
          <a:xfrm>
            <a:off x="9067998" y="2031534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054675" y="1618550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</a:t>
            </a:r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6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00,000.00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426275" y="1618549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6" name="TextBox 55"/>
          <p:cNvSpPr txBox="1"/>
          <p:nvPr/>
        </p:nvSpPr>
        <p:spPr>
          <a:xfrm>
            <a:off x="9520245" y="1620340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18485" y="1620340"/>
            <a:ext cx="588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9426275" y="1930498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486742" y="1944001"/>
            <a:ext cx="12506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9408516" y="1929994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892474" y="1788742"/>
            <a:ext cx="1031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smtClean="0"/>
              <a:t>01/01/2017</a:t>
            </a:r>
            <a:endParaRPr lang="es-ES_tradnl" sz="900" dirty="0"/>
          </a:p>
        </p:txBody>
      </p:sp>
      <p:sp>
        <p:nvSpPr>
          <p:cNvPr id="62" name="TextBox 61"/>
          <p:cNvSpPr txBox="1"/>
          <p:nvPr/>
        </p:nvSpPr>
        <p:spPr>
          <a:xfrm>
            <a:off x="3151420" y="1786361"/>
            <a:ext cx="1012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FE-2017-01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392390" y="1794525"/>
            <a:ext cx="1105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RD$2,900,000.00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86225" y="2289835"/>
            <a:ext cx="4877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 de la 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CPTTE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8059" y="178900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98059" y="200127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8059" y="2213541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98059" y="3473468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059" y="242746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8059" y="3265858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8059" y="266938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57673" y="2869118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Fondo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51446" y="3068175"/>
            <a:ext cx="1135110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u="sng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Solicitud Reposición</a:t>
            </a:r>
            <a:endParaRPr lang="es-DO" sz="700" b="1" u="sng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86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509" y="3139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DO" dirty="0"/>
          </a:p>
        </p:txBody>
      </p:sp>
      <p:sp>
        <p:nvSpPr>
          <p:cNvPr id="4" name="Rectangle 3"/>
          <p:cNvSpPr/>
          <p:nvPr/>
        </p:nvSpPr>
        <p:spPr>
          <a:xfrm>
            <a:off x="946464" y="3099594"/>
            <a:ext cx="6811796" cy="1717040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4000" b="1" dirty="0" err="1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4000" b="1" dirty="0" smtClean="0">
              <a:solidFill>
                <a:schemeClr val="tx2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DO" sz="2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96" y="1662938"/>
            <a:ext cx="1097590" cy="108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2" y="1984530"/>
            <a:ext cx="2077413" cy="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7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62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856735"/>
            <a:ext cx="11440618" cy="5814873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>
            <a:hlinkClick r:id="rId3" action="ppaction://hlinksldjump"/>
          </p:cNvPr>
          <p:cNvSpPr/>
          <p:nvPr/>
        </p:nvSpPr>
        <p:spPr>
          <a:xfrm>
            <a:off x="2190061" y="1490825"/>
            <a:ext cx="9128253" cy="459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71405" y="2053838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18043" y="2054988"/>
            <a:ext cx="10230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Aprobado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2023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Aplicar Partida a Fondo Extraordinario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Save"/>
          <p:cNvSpPr>
            <a:spLocks noChangeAspect="1" noEditPoints="1"/>
          </p:cNvSpPr>
          <p:nvPr/>
        </p:nvSpPr>
        <p:spPr bwMode="auto">
          <a:xfrm>
            <a:off x="10981234" y="7382875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Excel"/>
          <p:cNvSpPr>
            <a:spLocks noChangeAspect="1" noEditPoints="1"/>
          </p:cNvSpPr>
          <p:nvPr/>
        </p:nvSpPr>
        <p:spPr bwMode="auto">
          <a:xfrm>
            <a:off x="11221190" y="1167012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258644" y="2631581"/>
            <a:ext cx="11015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Datos de la Partida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2303664" y="2877802"/>
            <a:ext cx="882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2271788" y="2926126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Fecha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2352755" y="3113995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01/01/2017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532225" y="2926126"/>
            <a:ext cx="68961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Id. Partida 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613192" y="3113995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P01-FE-2017-01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79216" y="2926126"/>
            <a:ext cx="8915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Partida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860183" y="311399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RD$540,000.00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382104" y="2918820"/>
            <a:ext cx="124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Banco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463071" y="3106689"/>
            <a:ext cx="1134211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Banco de Reservas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8621017" y="2913658"/>
            <a:ext cx="124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Cargar Imagen Cheque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8701984" y="3101527"/>
            <a:ext cx="1134211" cy="218114"/>
          </a:xfrm>
          <a:prstGeom prst="rect">
            <a:avLst/>
          </a:prstGeom>
          <a:solidFill>
            <a:srgbClr val="605CA8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Cargar</a:t>
            </a:r>
            <a:endParaRPr lang="es-DO" sz="8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51233" y="3098005"/>
            <a:ext cx="1242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CK-Partida No.1 FE.jpg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57921" y="2051695"/>
            <a:ext cx="12747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Consumido Acumulado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012183" y="2051695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Disponible Acumulado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Save">
            <a:hlinkClick r:id="rId3" action="ppaction://hlinksldjump"/>
          </p:cNvPr>
          <p:cNvSpPr>
            <a:spLocks noChangeAspect="1" noEditPoints="1"/>
          </p:cNvSpPr>
          <p:nvPr/>
        </p:nvSpPr>
        <p:spPr bwMode="auto">
          <a:xfrm>
            <a:off x="10981234" y="5806560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2346810" y="3468875"/>
            <a:ext cx="5116262" cy="230028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Clock"/>
          <p:cNvSpPr>
            <a:spLocks noChangeAspect="1" noEditPoints="1"/>
          </p:cNvSpPr>
          <p:nvPr/>
        </p:nvSpPr>
        <p:spPr bwMode="auto">
          <a:xfrm>
            <a:off x="10724941" y="5808054"/>
            <a:ext cx="161925" cy="160338"/>
          </a:xfrm>
          <a:custGeom>
            <a:avLst/>
            <a:gdLst>
              <a:gd name="T0" fmla="*/ 698 w 1395"/>
              <a:gd name="T1" fmla="*/ 0 h 1394"/>
              <a:gd name="T2" fmla="*/ 0 w 1395"/>
              <a:gd name="T3" fmla="*/ 697 h 1394"/>
              <a:gd name="T4" fmla="*/ 698 w 1395"/>
              <a:gd name="T5" fmla="*/ 1394 h 1394"/>
              <a:gd name="T6" fmla="*/ 1395 w 1395"/>
              <a:gd name="T7" fmla="*/ 697 h 1394"/>
              <a:gd name="T8" fmla="*/ 698 w 1395"/>
              <a:gd name="T9" fmla="*/ 0 h 1394"/>
              <a:gd name="T10" fmla="*/ 642 w 1395"/>
              <a:gd name="T11" fmla="*/ 154 h 1394"/>
              <a:gd name="T12" fmla="*/ 648 w 1395"/>
              <a:gd name="T13" fmla="*/ 154 h 1394"/>
              <a:gd name="T14" fmla="*/ 648 w 1395"/>
              <a:gd name="T15" fmla="*/ 181 h 1394"/>
              <a:gd name="T16" fmla="*/ 698 w 1395"/>
              <a:gd name="T17" fmla="*/ 230 h 1394"/>
              <a:gd name="T18" fmla="*/ 747 w 1395"/>
              <a:gd name="T19" fmla="*/ 181 h 1394"/>
              <a:gd name="T20" fmla="*/ 747 w 1395"/>
              <a:gd name="T21" fmla="*/ 154 h 1394"/>
              <a:gd name="T22" fmla="*/ 1240 w 1395"/>
              <a:gd name="T23" fmla="*/ 648 h 1394"/>
              <a:gd name="T24" fmla="*/ 1213 w 1395"/>
              <a:gd name="T25" fmla="*/ 648 h 1394"/>
              <a:gd name="T26" fmla="*/ 1208 w 1395"/>
              <a:gd name="T27" fmla="*/ 648 h 1394"/>
              <a:gd name="T28" fmla="*/ 1161 w 1395"/>
              <a:gd name="T29" fmla="*/ 699 h 1394"/>
              <a:gd name="T30" fmla="*/ 1213 w 1395"/>
              <a:gd name="T31" fmla="*/ 746 h 1394"/>
              <a:gd name="T32" fmla="*/ 1240 w 1395"/>
              <a:gd name="T33" fmla="*/ 746 h 1394"/>
              <a:gd name="T34" fmla="*/ 747 w 1395"/>
              <a:gd name="T35" fmla="*/ 1238 h 1394"/>
              <a:gd name="T36" fmla="*/ 747 w 1395"/>
              <a:gd name="T37" fmla="*/ 1211 h 1394"/>
              <a:gd name="T38" fmla="*/ 692 w 1395"/>
              <a:gd name="T39" fmla="*/ 1163 h 1394"/>
              <a:gd name="T40" fmla="*/ 648 w 1395"/>
              <a:gd name="T41" fmla="*/ 1211 h 1394"/>
              <a:gd name="T42" fmla="*/ 648 w 1395"/>
              <a:gd name="T43" fmla="*/ 1238 h 1394"/>
              <a:gd name="T44" fmla="*/ 155 w 1395"/>
              <a:gd name="T45" fmla="*/ 746 h 1394"/>
              <a:gd name="T46" fmla="*/ 182 w 1395"/>
              <a:gd name="T47" fmla="*/ 746 h 1394"/>
              <a:gd name="T48" fmla="*/ 231 w 1395"/>
              <a:gd name="T49" fmla="*/ 697 h 1394"/>
              <a:gd name="T50" fmla="*/ 182 w 1395"/>
              <a:gd name="T51" fmla="*/ 648 h 1394"/>
              <a:gd name="T52" fmla="*/ 155 w 1395"/>
              <a:gd name="T53" fmla="*/ 648 h 1394"/>
              <a:gd name="T54" fmla="*/ 642 w 1395"/>
              <a:gd name="T55" fmla="*/ 154 h 1394"/>
              <a:gd name="T56" fmla="*/ 698 w 1395"/>
              <a:gd name="T57" fmla="*/ 286 h 1394"/>
              <a:gd name="T58" fmla="*/ 659 w 1395"/>
              <a:gd name="T59" fmla="*/ 324 h 1394"/>
              <a:gd name="T60" fmla="*/ 643 w 1395"/>
              <a:gd name="T61" fmla="*/ 610 h 1394"/>
              <a:gd name="T62" fmla="*/ 594 w 1395"/>
              <a:gd name="T63" fmla="*/ 697 h 1394"/>
              <a:gd name="T64" fmla="*/ 698 w 1395"/>
              <a:gd name="T65" fmla="*/ 800 h 1394"/>
              <a:gd name="T66" fmla="*/ 708 w 1395"/>
              <a:gd name="T67" fmla="*/ 800 h 1394"/>
              <a:gd name="T68" fmla="*/ 937 w 1395"/>
              <a:gd name="T69" fmla="*/ 1006 h 1394"/>
              <a:gd name="T70" fmla="*/ 999 w 1395"/>
              <a:gd name="T71" fmla="*/ 999 h 1394"/>
              <a:gd name="T72" fmla="*/ 1008 w 1395"/>
              <a:gd name="T73" fmla="*/ 934 h 1394"/>
              <a:gd name="T74" fmla="*/ 799 w 1395"/>
              <a:gd name="T75" fmla="*/ 697 h 1394"/>
              <a:gd name="T76" fmla="*/ 748 w 1395"/>
              <a:gd name="T77" fmla="*/ 609 h 1394"/>
              <a:gd name="T78" fmla="*/ 737 w 1395"/>
              <a:gd name="T79" fmla="*/ 324 h 1394"/>
              <a:gd name="T80" fmla="*/ 698 w 1395"/>
              <a:gd name="T81" fmla="*/ 286 h 1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95" h="1394">
                <a:moveTo>
                  <a:pt x="698" y="0"/>
                </a:moveTo>
                <a:cubicBezTo>
                  <a:pt x="313" y="0"/>
                  <a:pt x="0" y="312"/>
                  <a:pt x="0" y="697"/>
                </a:cubicBezTo>
                <a:cubicBezTo>
                  <a:pt x="0" y="1081"/>
                  <a:pt x="313" y="1394"/>
                  <a:pt x="698" y="1394"/>
                </a:cubicBezTo>
                <a:cubicBezTo>
                  <a:pt x="1082" y="1394"/>
                  <a:pt x="1395" y="1081"/>
                  <a:pt x="1395" y="697"/>
                </a:cubicBezTo>
                <a:cubicBezTo>
                  <a:pt x="1395" y="312"/>
                  <a:pt x="1082" y="0"/>
                  <a:pt x="698" y="0"/>
                </a:cubicBezTo>
                <a:close/>
                <a:moveTo>
                  <a:pt x="642" y="154"/>
                </a:moveTo>
                <a:lnTo>
                  <a:pt x="648" y="154"/>
                </a:lnTo>
                <a:lnTo>
                  <a:pt x="648" y="181"/>
                </a:lnTo>
                <a:cubicBezTo>
                  <a:pt x="648" y="206"/>
                  <a:pt x="671" y="230"/>
                  <a:pt x="698" y="230"/>
                </a:cubicBezTo>
                <a:cubicBezTo>
                  <a:pt x="723" y="230"/>
                  <a:pt x="747" y="206"/>
                  <a:pt x="747" y="181"/>
                </a:cubicBezTo>
                <a:lnTo>
                  <a:pt x="747" y="154"/>
                </a:lnTo>
                <a:cubicBezTo>
                  <a:pt x="1010" y="177"/>
                  <a:pt x="1217" y="384"/>
                  <a:pt x="1240" y="648"/>
                </a:cubicBezTo>
                <a:lnTo>
                  <a:pt x="1213" y="648"/>
                </a:lnTo>
                <a:cubicBezTo>
                  <a:pt x="1211" y="646"/>
                  <a:pt x="1210" y="646"/>
                  <a:pt x="1208" y="648"/>
                </a:cubicBezTo>
                <a:cubicBezTo>
                  <a:pt x="1183" y="648"/>
                  <a:pt x="1159" y="674"/>
                  <a:pt x="1161" y="699"/>
                </a:cubicBezTo>
                <a:cubicBezTo>
                  <a:pt x="1162" y="725"/>
                  <a:pt x="1188" y="746"/>
                  <a:pt x="1213" y="746"/>
                </a:cubicBezTo>
                <a:lnTo>
                  <a:pt x="1240" y="746"/>
                </a:lnTo>
                <a:cubicBezTo>
                  <a:pt x="1217" y="1008"/>
                  <a:pt x="1010" y="1215"/>
                  <a:pt x="747" y="1238"/>
                </a:cubicBezTo>
                <a:lnTo>
                  <a:pt x="747" y="1211"/>
                </a:lnTo>
                <a:cubicBezTo>
                  <a:pt x="749" y="1184"/>
                  <a:pt x="721" y="1159"/>
                  <a:pt x="692" y="1163"/>
                </a:cubicBezTo>
                <a:cubicBezTo>
                  <a:pt x="669" y="1165"/>
                  <a:pt x="648" y="1188"/>
                  <a:pt x="648" y="1211"/>
                </a:cubicBezTo>
                <a:lnTo>
                  <a:pt x="648" y="1238"/>
                </a:lnTo>
                <a:cubicBezTo>
                  <a:pt x="388" y="1214"/>
                  <a:pt x="178" y="1008"/>
                  <a:pt x="155" y="746"/>
                </a:cubicBezTo>
                <a:lnTo>
                  <a:pt x="182" y="746"/>
                </a:lnTo>
                <a:cubicBezTo>
                  <a:pt x="207" y="746"/>
                  <a:pt x="231" y="724"/>
                  <a:pt x="231" y="697"/>
                </a:cubicBezTo>
                <a:cubicBezTo>
                  <a:pt x="231" y="672"/>
                  <a:pt x="207" y="648"/>
                  <a:pt x="182" y="648"/>
                </a:cubicBezTo>
                <a:lnTo>
                  <a:pt x="155" y="648"/>
                </a:lnTo>
                <a:cubicBezTo>
                  <a:pt x="178" y="389"/>
                  <a:pt x="383" y="179"/>
                  <a:pt x="642" y="154"/>
                </a:cubicBezTo>
                <a:close/>
                <a:moveTo>
                  <a:pt x="698" y="286"/>
                </a:moveTo>
                <a:cubicBezTo>
                  <a:pt x="671" y="286"/>
                  <a:pt x="659" y="310"/>
                  <a:pt x="659" y="324"/>
                </a:cubicBezTo>
                <a:lnTo>
                  <a:pt x="643" y="610"/>
                </a:lnTo>
                <a:cubicBezTo>
                  <a:pt x="614" y="628"/>
                  <a:pt x="594" y="661"/>
                  <a:pt x="594" y="697"/>
                </a:cubicBezTo>
                <a:cubicBezTo>
                  <a:pt x="594" y="755"/>
                  <a:pt x="640" y="800"/>
                  <a:pt x="698" y="800"/>
                </a:cubicBezTo>
                <a:cubicBezTo>
                  <a:pt x="701" y="800"/>
                  <a:pt x="704" y="801"/>
                  <a:pt x="708" y="800"/>
                </a:cubicBezTo>
                <a:lnTo>
                  <a:pt x="937" y="1006"/>
                </a:lnTo>
                <a:cubicBezTo>
                  <a:pt x="948" y="1015"/>
                  <a:pt x="974" y="1024"/>
                  <a:pt x="999" y="999"/>
                </a:cubicBezTo>
                <a:cubicBezTo>
                  <a:pt x="1024" y="974"/>
                  <a:pt x="1018" y="944"/>
                  <a:pt x="1008" y="934"/>
                </a:cubicBezTo>
                <a:lnTo>
                  <a:pt x="799" y="697"/>
                </a:lnTo>
                <a:cubicBezTo>
                  <a:pt x="799" y="659"/>
                  <a:pt x="779" y="626"/>
                  <a:pt x="748" y="609"/>
                </a:cubicBezTo>
                <a:lnTo>
                  <a:pt x="737" y="324"/>
                </a:lnTo>
                <a:cubicBezTo>
                  <a:pt x="735" y="310"/>
                  <a:pt x="724" y="286"/>
                  <a:pt x="698" y="286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850" y="3528218"/>
            <a:ext cx="4965195" cy="2197059"/>
          </a:xfrm>
          <a:prstGeom prst="rect">
            <a:avLst/>
          </a:prstGeom>
        </p:spPr>
      </p:pic>
      <p:sp>
        <p:nvSpPr>
          <p:cNvPr id="67" name="Delete"/>
          <p:cNvSpPr>
            <a:spLocks noChangeAspect="1"/>
          </p:cNvSpPr>
          <p:nvPr/>
        </p:nvSpPr>
        <p:spPr bwMode="auto">
          <a:xfrm>
            <a:off x="10996150" y="1690049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73333" y="2241707"/>
            <a:ext cx="1157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FE-2017-01</a:t>
            </a:r>
            <a:endParaRPr lang="es-ES_tradnl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3523388" y="2241707"/>
            <a:ext cx="116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RD$2,900,000.00</a:t>
            </a:r>
            <a:endParaRPr lang="es-ES_tradnl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4770378" y="2233543"/>
            <a:ext cx="1145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RD$540,000.00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8000" y="2225379"/>
            <a:ext cx="123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RD$2,360,000.00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097591" y="2924264"/>
            <a:ext cx="12426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No. Cheque de Partida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178558" y="3112133"/>
            <a:ext cx="1134211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001136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229" y="3110744"/>
            <a:ext cx="215871" cy="21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0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12263"/>
            <a:ext cx="9792000" cy="4065973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21451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Extraordinario/ Detalle de Ingresos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2676346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4972842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4856252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715972"/>
              </p:ext>
            </p:extLst>
          </p:nvPr>
        </p:nvGraphicFramePr>
        <p:xfrm>
          <a:off x="1965849" y="2980275"/>
          <a:ext cx="9596324" cy="1621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09116"/>
                <a:gridCol w="1009116"/>
                <a:gridCol w="1198812"/>
                <a:gridCol w="925582"/>
                <a:gridCol w="1082191"/>
                <a:gridCol w="1457169"/>
                <a:gridCol w="1457169"/>
                <a:gridCol w="1457169"/>
              </a:tblGrid>
              <a:tr h="313292">
                <a:tc>
                  <a:txBody>
                    <a:bodyPr/>
                    <a:lstStyle/>
                    <a:p>
                      <a:pPr marL="0" marR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Partida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No. De Cheque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Partida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Partida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imagen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 Partida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Acciones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29871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001136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 de Reservas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01/01/2017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800" dirty="0" smtClean="0"/>
                        <a:t>100,000.00</a:t>
                      </a:r>
                      <a:endParaRPr lang="es-ES_tradnl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sng" dirty="0" smtClean="0">
                          <a:solidFill>
                            <a:srgbClr val="0070C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Cheque-FF-2017-01</a:t>
                      </a:r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Cerrado</a:t>
                      </a:r>
                      <a:endParaRPr lang="es-DO" sz="800" u="none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001137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 de Reservas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15/01/2017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800" dirty="0" smtClean="0"/>
                        <a:t>250,000.00</a:t>
                      </a:r>
                      <a:endParaRPr lang="es-ES_tradnl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sng" dirty="0" smtClean="0">
                          <a:solidFill>
                            <a:srgbClr val="0070C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Cheque-FF-2017-02</a:t>
                      </a:r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Cerrado</a:t>
                      </a:r>
                      <a:endParaRPr lang="es-DO" sz="800" u="none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001138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Banco de Reservas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01/02/2017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800" dirty="0" smtClean="0"/>
                        <a:t>600,000.00</a:t>
                      </a:r>
                      <a:endParaRPr lang="es-ES_tradnl" sz="80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sng" dirty="0" smtClean="0">
                          <a:solidFill>
                            <a:srgbClr val="0070C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Cheque-FF-2017-03</a:t>
                      </a:r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u="none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Liquidado</a:t>
                      </a:r>
                      <a:endParaRPr lang="es-DO" sz="800" u="none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u="sng" dirty="0">
                        <a:solidFill>
                          <a:srgbClr val="0070C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7267" y="1126883"/>
            <a:ext cx="239722" cy="233574"/>
          </a:xfrm>
          <a:prstGeom prst="rect">
            <a:avLst/>
          </a:prstGeom>
        </p:spPr>
      </p:pic>
      <p:sp>
        <p:nvSpPr>
          <p:cNvPr id="39" name="Filter"/>
          <p:cNvSpPr>
            <a:spLocks noChangeAspect="1" noEditPoints="1"/>
          </p:cNvSpPr>
          <p:nvPr/>
        </p:nvSpPr>
        <p:spPr bwMode="auto">
          <a:xfrm>
            <a:off x="11016746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40982" y="263116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View File">
            <a:hlinkClick r:id="rId4" action="ppaction://hlinksldjump"/>
          </p:cNvPr>
          <p:cNvSpPr>
            <a:spLocks noChangeAspect="1" noEditPoints="1"/>
          </p:cNvSpPr>
          <p:nvPr/>
        </p:nvSpPr>
        <p:spPr bwMode="auto">
          <a:xfrm>
            <a:off x="10697678" y="3351098"/>
            <a:ext cx="136221" cy="136220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2" name="View File">
            <a:hlinkClick r:id="rId4" action="ppaction://hlinksldjump"/>
          </p:cNvPr>
          <p:cNvSpPr>
            <a:spLocks noChangeAspect="1" noEditPoints="1"/>
          </p:cNvSpPr>
          <p:nvPr/>
        </p:nvSpPr>
        <p:spPr bwMode="auto">
          <a:xfrm>
            <a:off x="10709651" y="3617798"/>
            <a:ext cx="136221" cy="136220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View File">
            <a:hlinkClick r:id="rId4" action="ppaction://hlinksldjump"/>
          </p:cNvPr>
          <p:cNvSpPr>
            <a:spLocks noChangeAspect="1" noEditPoints="1"/>
          </p:cNvSpPr>
          <p:nvPr/>
        </p:nvSpPr>
        <p:spPr bwMode="auto">
          <a:xfrm>
            <a:off x="10717819" y="3879054"/>
            <a:ext cx="136221" cy="136220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Money Bag">
            <a:hlinkClick r:id="rId5" action="ppaction://hlinksldjump"/>
          </p:cNvPr>
          <p:cNvSpPr>
            <a:spLocks noChangeAspect="1" noEditPoints="1"/>
          </p:cNvSpPr>
          <p:nvPr/>
        </p:nvSpPr>
        <p:spPr bwMode="auto">
          <a:xfrm>
            <a:off x="10969722" y="3880642"/>
            <a:ext cx="122996" cy="134898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Create"/>
          <p:cNvSpPr>
            <a:spLocks noChangeAspect="1" noEditPoints="1"/>
          </p:cNvSpPr>
          <p:nvPr/>
        </p:nvSpPr>
        <p:spPr bwMode="auto">
          <a:xfrm>
            <a:off x="10993593" y="1950795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Delete"/>
          <p:cNvSpPr>
            <a:spLocks noChangeAspect="1"/>
          </p:cNvSpPr>
          <p:nvPr/>
        </p:nvSpPr>
        <p:spPr bwMode="auto">
          <a:xfrm>
            <a:off x="11173610" y="1968795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7" name="PDF File"/>
          <p:cNvSpPr>
            <a:spLocks noChangeAspect="1" noEditPoints="1"/>
          </p:cNvSpPr>
          <p:nvPr/>
        </p:nvSpPr>
        <p:spPr bwMode="auto">
          <a:xfrm>
            <a:off x="11316214" y="1941833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790820" y="1763634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cxnSp>
        <p:nvCxnSpPr>
          <p:cNvPr id="69" name="Straight Connector 68"/>
          <p:cNvCxnSpPr/>
          <p:nvPr/>
        </p:nvCxnSpPr>
        <p:spPr>
          <a:xfrm>
            <a:off x="9790818" y="2075079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8777495" y="1662095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 RD$600,000.00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49095" y="1662094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9" name="TextBox 78"/>
          <p:cNvSpPr txBox="1"/>
          <p:nvPr/>
        </p:nvSpPr>
        <p:spPr>
          <a:xfrm>
            <a:off x="10243065" y="1663885"/>
            <a:ext cx="5886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</a:t>
            </a:r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0841305" y="1663885"/>
            <a:ext cx="5886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10149095" y="1974043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0209562" y="1987546"/>
            <a:ext cx="12506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</a:t>
            </a:r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>
            <a:off x="10131336" y="1973539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1905641" y="1618411"/>
            <a:ext cx="12073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152279" y="1619561"/>
            <a:ext cx="10230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Aprobado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92157" y="1616268"/>
            <a:ext cx="127470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Consumido Acumulado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646419" y="1616268"/>
            <a:ext cx="12426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Disponible Acumulado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907569" y="1806280"/>
            <a:ext cx="11579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FE-2017-01</a:t>
            </a:r>
            <a:endParaRPr lang="es-ES_tradnl" sz="900" dirty="0"/>
          </a:p>
        </p:txBody>
      </p:sp>
      <p:sp>
        <p:nvSpPr>
          <p:cNvPr id="101" name="TextBox 100"/>
          <p:cNvSpPr txBox="1"/>
          <p:nvPr/>
        </p:nvSpPr>
        <p:spPr>
          <a:xfrm>
            <a:off x="3157624" y="1806280"/>
            <a:ext cx="1166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RD$2,900,000.00</a:t>
            </a:r>
            <a:endParaRPr lang="es-ES_tradnl" sz="900" dirty="0"/>
          </a:p>
        </p:txBody>
      </p:sp>
      <p:sp>
        <p:nvSpPr>
          <p:cNvPr id="102" name="TextBox 101"/>
          <p:cNvSpPr txBox="1"/>
          <p:nvPr/>
        </p:nvSpPr>
        <p:spPr>
          <a:xfrm>
            <a:off x="4404614" y="1798116"/>
            <a:ext cx="114565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RD$540,000.00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5652236" y="1789952"/>
            <a:ext cx="12389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RD$2,360,000.00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91" name="Table 90"/>
          <p:cNvGraphicFramePr>
            <a:graphicFrameLocks noGrp="1"/>
          </p:cNvGraphicFramePr>
          <p:nvPr>
            <p:extLst/>
          </p:nvPr>
        </p:nvGraphicFramePr>
        <p:xfrm>
          <a:off x="1965850" y="1941526"/>
          <a:ext cx="9608312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0404"/>
                <a:gridCol w="1630947"/>
                <a:gridCol w="2352674"/>
                <a:gridCol w="1752600"/>
                <a:gridCol w="1724025"/>
                <a:gridCol w="1477662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en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RD$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FF-2017-01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Fijo CPTTE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9" name="Create"/>
          <p:cNvSpPr>
            <a:spLocks noChangeAspect="1" noEditPoints="1"/>
          </p:cNvSpPr>
          <p:nvPr/>
        </p:nvSpPr>
        <p:spPr bwMode="auto">
          <a:xfrm>
            <a:off x="10638163" y="233995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Delete"/>
          <p:cNvSpPr>
            <a:spLocks noChangeAspect="1"/>
          </p:cNvSpPr>
          <p:nvPr/>
        </p:nvSpPr>
        <p:spPr bwMode="auto">
          <a:xfrm>
            <a:off x="10818180" y="235795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PDF File"/>
          <p:cNvSpPr>
            <a:spLocks noChangeAspect="1" noEditPoints="1"/>
          </p:cNvSpPr>
          <p:nvPr/>
        </p:nvSpPr>
        <p:spPr bwMode="auto">
          <a:xfrm>
            <a:off x="10960784" y="2330994"/>
            <a:ext cx="125413" cy="161925"/>
          </a:xfrm>
          <a:custGeom>
            <a:avLst/>
            <a:gdLst>
              <a:gd name="T0" fmla="*/ 0 w 1085"/>
              <a:gd name="T1" fmla="*/ 217 h 1411"/>
              <a:gd name="T2" fmla="*/ 217 w 1085"/>
              <a:gd name="T3" fmla="*/ 1411 h 1411"/>
              <a:gd name="T4" fmla="*/ 1085 w 1085"/>
              <a:gd name="T5" fmla="*/ 1194 h 1411"/>
              <a:gd name="T6" fmla="*/ 936 w 1085"/>
              <a:gd name="T7" fmla="*/ 229 h 1411"/>
              <a:gd name="T8" fmla="*/ 651 w 1085"/>
              <a:gd name="T9" fmla="*/ 0 h 1411"/>
              <a:gd name="T10" fmla="*/ 217 w 1085"/>
              <a:gd name="T11" fmla="*/ 109 h 1411"/>
              <a:gd name="T12" fmla="*/ 651 w 1085"/>
              <a:gd name="T13" fmla="*/ 215 h 1411"/>
              <a:gd name="T14" fmla="*/ 705 w 1085"/>
              <a:gd name="T15" fmla="*/ 434 h 1411"/>
              <a:gd name="T16" fmla="*/ 977 w 1085"/>
              <a:gd name="T17" fmla="*/ 488 h 1411"/>
              <a:gd name="T18" fmla="*/ 868 w 1085"/>
              <a:gd name="T19" fmla="*/ 1303 h 1411"/>
              <a:gd name="T20" fmla="*/ 108 w 1085"/>
              <a:gd name="T21" fmla="*/ 1194 h 1411"/>
              <a:gd name="T22" fmla="*/ 217 w 1085"/>
              <a:gd name="T23" fmla="*/ 109 h 1411"/>
              <a:gd name="T24" fmla="*/ 444 w 1085"/>
              <a:gd name="T25" fmla="*/ 521 h 1411"/>
              <a:gd name="T26" fmla="*/ 482 w 1085"/>
              <a:gd name="T27" fmla="*/ 706 h 1411"/>
              <a:gd name="T28" fmla="*/ 376 w 1085"/>
              <a:gd name="T29" fmla="*/ 960 h 1411"/>
              <a:gd name="T30" fmla="*/ 222 w 1085"/>
              <a:gd name="T31" fmla="*/ 1062 h 1411"/>
              <a:gd name="T32" fmla="*/ 249 w 1085"/>
              <a:gd name="T33" fmla="*/ 1133 h 1411"/>
              <a:gd name="T34" fmla="*/ 387 w 1085"/>
              <a:gd name="T35" fmla="*/ 1057 h 1411"/>
              <a:gd name="T36" fmla="*/ 509 w 1085"/>
              <a:gd name="T37" fmla="*/ 957 h 1411"/>
              <a:gd name="T38" fmla="*/ 778 w 1085"/>
              <a:gd name="T39" fmla="*/ 968 h 1411"/>
              <a:gd name="T40" fmla="*/ 868 w 1085"/>
              <a:gd name="T41" fmla="*/ 907 h 1411"/>
              <a:gd name="T42" fmla="*/ 817 w 1085"/>
              <a:gd name="T43" fmla="*/ 848 h 1411"/>
              <a:gd name="T44" fmla="*/ 666 w 1085"/>
              <a:gd name="T45" fmla="*/ 862 h 1411"/>
              <a:gd name="T46" fmla="*/ 543 w 1085"/>
              <a:gd name="T47" fmla="*/ 714 h 1411"/>
              <a:gd name="T48" fmla="*/ 563 w 1085"/>
              <a:gd name="T49" fmla="*/ 619 h 1411"/>
              <a:gd name="T50" fmla="*/ 541 w 1085"/>
              <a:gd name="T51" fmla="*/ 502 h 1411"/>
              <a:gd name="T52" fmla="*/ 502 w 1085"/>
              <a:gd name="T53" fmla="*/ 543 h 1411"/>
              <a:gd name="T54" fmla="*/ 509 w 1085"/>
              <a:gd name="T55" fmla="*/ 551 h 1411"/>
              <a:gd name="T56" fmla="*/ 507 w 1085"/>
              <a:gd name="T57" fmla="*/ 621 h 1411"/>
              <a:gd name="T58" fmla="*/ 492 w 1085"/>
              <a:gd name="T59" fmla="*/ 546 h 1411"/>
              <a:gd name="T60" fmla="*/ 519 w 1085"/>
              <a:gd name="T61" fmla="*/ 772 h 1411"/>
              <a:gd name="T62" fmla="*/ 490 w 1085"/>
              <a:gd name="T63" fmla="*/ 906 h 1411"/>
              <a:gd name="T64" fmla="*/ 498 w 1085"/>
              <a:gd name="T65" fmla="*/ 845 h 1411"/>
              <a:gd name="T66" fmla="*/ 746 w 1085"/>
              <a:gd name="T67" fmla="*/ 899 h 1411"/>
              <a:gd name="T68" fmla="*/ 814 w 1085"/>
              <a:gd name="T69" fmla="*/ 906 h 1411"/>
              <a:gd name="T70" fmla="*/ 814 w 1085"/>
              <a:gd name="T71" fmla="*/ 911 h 1411"/>
              <a:gd name="T72" fmla="*/ 746 w 1085"/>
              <a:gd name="T73" fmla="*/ 899 h 1411"/>
              <a:gd name="T74" fmla="*/ 293 w 1085"/>
              <a:gd name="T75" fmla="*/ 1077 h 1411"/>
              <a:gd name="T76" fmla="*/ 273 w 1085"/>
              <a:gd name="T77" fmla="*/ 1084 h 1411"/>
              <a:gd name="T78" fmla="*/ 327 w 1085"/>
              <a:gd name="T79" fmla="*/ 1041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85" h="1411">
                <a:moveTo>
                  <a:pt x="217" y="0"/>
                </a:moveTo>
                <a:cubicBezTo>
                  <a:pt x="97" y="0"/>
                  <a:pt x="0" y="97"/>
                  <a:pt x="0" y="217"/>
                </a:cubicBezTo>
                <a:lnTo>
                  <a:pt x="0" y="1194"/>
                </a:lnTo>
                <a:cubicBezTo>
                  <a:pt x="0" y="1314"/>
                  <a:pt x="97" y="1411"/>
                  <a:pt x="217" y="1411"/>
                </a:cubicBezTo>
                <a:lnTo>
                  <a:pt x="868" y="1411"/>
                </a:lnTo>
                <a:cubicBezTo>
                  <a:pt x="988" y="1411"/>
                  <a:pt x="1085" y="1314"/>
                  <a:pt x="1085" y="1194"/>
                </a:cubicBezTo>
                <a:lnTo>
                  <a:pt x="1085" y="434"/>
                </a:lnTo>
                <a:cubicBezTo>
                  <a:pt x="1085" y="377"/>
                  <a:pt x="1031" y="322"/>
                  <a:pt x="936" y="229"/>
                </a:cubicBezTo>
                <a:cubicBezTo>
                  <a:pt x="909" y="202"/>
                  <a:pt x="881" y="174"/>
                  <a:pt x="856" y="149"/>
                </a:cubicBezTo>
                <a:cubicBezTo>
                  <a:pt x="763" y="54"/>
                  <a:pt x="709" y="0"/>
                  <a:pt x="651" y="0"/>
                </a:cubicBezTo>
                <a:lnTo>
                  <a:pt x="217" y="0"/>
                </a:lnTo>
                <a:close/>
                <a:moveTo>
                  <a:pt x="217" y="109"/>
                </a:moveTo>
                <a:lnTo>
                  <a:pt x="612" y="109"/>
                </a:lnTo>
                <a:cubicBezTo>
                  <a:pt x="651" y="119"/>
                  <a:pt x="651" y="167"/>
                  <a:pt x="651" y="215"/>
                </a:cubicBezTo>
                <a:lnTo>
                  <a:pt x="651" y="380"/>
                </a:lnTo>
                <a:cubicBezTo>
                  <a:pt x="651" y="410"/>
                  <a:pt x="675" y="434"/>
                  <a:pt x="705" y="434"/>
                </a:cubicBezTo>
                <a:lnTo>
                  <a:pt x="868" y="434"/>
                </a:lnTo>
                <a:cubicBezTo>
                  <a:pt x="922" y="434"/>
                  <a:pt x="977" y="435"/>
                  <a:pt x="977" y="488"/>
                </a:cubicBezTo>
                <a:lnTo>
                  <a:pt x="977" y="1194"/>
                </a:lnTo>
                <a:cubicBezTo>
                  <a:pt x="977" y="1254"/>
                  <a:pt x="928" y="1303"/>
                  <a:pt x="868" y="1303"/>
                </a:cubicBezTo>
                <a:lnTo>
                  <a:pt x="217" y="1303"/>
                </a:lnTo>
                <a:cubicBezTo>
                  <a:pt x="157" y="1303"/>
                  <a:pt x="108" y="1254"/>
                  <a:pt x="108" y="1194"/>
                </a:cubicBezTo>
                <a:lnTo>
                  <a:pt x="108" y="217"/>
                </a:lnTo>
                <a:cubicBezTo>
                  <a:pt x="108" y="157"/>
                  <a:pt x="157" y="109"/>
                  <a:pt x="217" y="109"/>
                </a:cubicBezTo>
                <a:close/>
                <a:moveTo>
                  <a:pt x="502" y="488"/>
                </a:moveTo>
                <a:cubicBezTo>
                  <a:pt x="478" y="488"/>
                  <a:pt x="454" y="501"/>
                  <a:pt x="444" y="521"/>
                </a:cubicBezTo>
                <a:cubicBezTo>
                  <a:pt x="434" y="540"/>
                  <a:pt x="433" y="562"/>
                  <a:pt x="436" y="585"/>
                </a:cubicBezTo>
                <a:cubicBezTo>
                  <a:pt x="440" y="621"/>
                  <a:pt x="461" y="663"/>
                  <a:pt x="482" y="706"/>
                </a:cubicBezTo>
                <a:cubicBezTo>
                  <a:pt x="470" y="745"/>
                  <a:pt x="465" y="782"/>
                  <a:pt x="448" y="824"/>
                </a:cubicBezTo>
                <a:cubicBezTo>
                  <a:pt x="427" y="876"/>
                  <a:pt x="401" y="917"/>
                  <a:pt x="376" y="960"/>
                </a:cubicBezTo>
                <a:cubicBezTo>
                  <a:pt x="343" y="976"/>
                  <a:pt x="302" y="990"/>
                  <a:pt x="278" y="1006"/>
                </a:cubicBezTo>
                <a:cubicBezTo>
                  <a:pt x="252" y="1023"/>
                  <a:pt x="233" y="1039"/>
                  <a:pt x="222" y="1062"/>
                </a:cubicBezTo>
                <a:cubicBezTo>
                  <a:pt x="217" y="1073"/>
                  <a:pt x="215" y="1089"/>
                  <a:pt x="220" y="1102"/>
                </a:cubicBezTo>
                <a:cubicBezTo>
                  <a:pt x="226" y="1116"/>
                  <a:pt x="237" y="1126"/>
                  <a:pt x="249" y="1133"/>
                </a:cubicBezTo>
                <a:cubicBezTo>
                  <a:pt x="274" y="1146"/>
                  <a:pt x="302" y="1138"/>
                  <a:pt x="324" y="1123"/>
                </a:cubicBezTo>
                <a:cubicBezTo>
                  <a:pt x="346" y="1108"/>
                  <a:pt x="366" y="1085"/>
                  <a:pt x="387" y="1057"/>
                </a:cubicBezTo>
                <a:cubicBezTo>
                  <a:pt x="397" y="1041"/>
                  <a:pt x="406" y="1017"/>
                  <a:pt x="417" y="999"/>
                </a:cubicBezTo>
                <a:cubicBezTo>
                  <a:pt x="449" y="984"/>
                  <a:pt x="472" y="970"/>
                  <a:pt x="509" y="957"/>
                </a:cubicBezTo>
                <a:cubicBezTo>
                  <a:pt x="560" y="938"/>
                  <a:pt x="605" y="930"/>
                  <a:pt x="653" y="919"/>
                </a:cubicBezTo>
                <a:cubicBezTo>
                  <a:pt x="692" y="947"/>
                  <a:pt x="733" y="968"/>
                  <a:pt x="778" y="968"/>
                </a:cubicBezTo>
                <a:cubicBezTo>
                  <a:pt x="804" y="968"/>
                  <a:pt x="823" y="967"/>
                  <a:pt x="841" y="957"/>
                </a:cubicBezTo>
                <a:cubicBezTo>
                  <a:pt x="859" y="947"/>
                  <a:pt x="868" y="925"/>
                  <a:pt x="868" y="907"/>
                </a:cubicBezTo>
                <a:cubicBezTo>
                  <a:pt x="868" y="893"/>
                  <a:pt x="863" y="878"/>
                  <a:pt x="853" y="868"/>
                </a:cubicBezTo>
                <a:cubicBezTo>
                  <a:pt x="843" y="858"/>
                  <a:pt x="830" y="852"/>
                  <a:pt x="817" y="848"/>
                </a:cubicBezTo>
                <a:cubicBezTo>
                  <a:pt x="792" y="841"/>
                  <a:pt x="762" y="843"/>
                  <a:pt x="727" y="846"/>
                </a:cubicBezTo>
                <a:cubicBezTo>
                  <a:pt x="710" y="848"/>
                  <a:pt x="686" y="858"/>
                  <a:pt x="666" y="862"/>
                </a:cubicBezTo>
                <a:cubicBezTo>
                  <a:pt x="662" y="858"/>
                  <a:pt x="657" y="859"/>
                  <a:pt x="653" y="855"/>
                </a:cubicBezTo>
                <a:cubicBezTo>
                  <a:pt x="611" y="817"/>
                  <a:pt x="572" y="765"/>
                  <a:pt x="543" y="714"/>
                </a:cubicBezTo>
                <a:cubicBezTo>
                  <a:pt x="540" y="710"/>
                  <a:pt x="541" y="708"/>
                  <a:pt x="539" y="704"/>
                </a:cubicBezTo>
                <a:cubicBezTo>
                  <a:pt x="546" y="676"/>
                  <a:pt x="560" y="643"/>
                  <a:pt x="563" y="619"/>
                </a:cubicBezTo>
                <a:cubicBezTo>
                  <a:pt x="567" y="587"/>
                  <a:pt x="567" y="560"/>
                  <a:pt x="560" y="536"/>
                </a:cubicBezTo>
                <a:cubicBezTo>
                  <a:pt x="556" y="524"/>
                  <a:pt x="551" y="511"/>
                  <a:pt x="541" y="502"/>
                </a:cubicBezTo>
                <a:cubicBezTo>
                  <a:pt x="531" y="493"/>
                  <a:pt x="516" y="488"/>
                  <a:pt x="502" y="488"/>
                </a:cubicBezTo>
                <a:close/>
                <a:moveTo>
                  <a:pt x="502" y="543"/>
                </a:moveTo>
                <a:cubicBezTo>
                  <a:pt x="505" y="543"/>
                  <a:pt x="503" y="542"/>
                  <a:pt x="504" y="543"/>
                </a:cubicBezTo>
                <a:cubicBezTo>
                  <a:pt x="504" y="543"/>
                  <a:pt x="507" y="546"/>
                  <a:pt x="509" y="551"/>
                </a:cubicBezTo>
                <a:cubicBezTo>
                  <a:pt x="512" y="562"/>
                  <a:pt x="512" y="584"/>
                  <a:pt x="509" y="612"/>
                </a:cubicBezTo>
                <a:cubicBezTo>
                  <a:pt x="508" y="614"/>
                  <a:pt x="507" y="618"/>
                  <a:pt x="507" y="621"/>
                </a:cubicBezTo>
                <a:cubicBezTo>
                  <a:pt x="503" y="607"/>
                  <a:pt x="491" y="589"/>
                  <a:pt x="490" y="578"/>
                </a:cubicBezTo>
                <a:cubicBezTo>
                  <a:pt x="488" y="562"/>
                  <a:pt x="490" y="550"/>
                  <a:pt x="492" y="546"/>
                </a:cubicBezTo>
                <a:cubicBezTo>
                  <a:pt x="494" y="542"/>
                  <a:pt x="493" y="543"/>
                  <a:pt x="502" y="543"/>
                </a:cubicBezTo>
                <a:close/>
                <a:moveTo>
                  <a:pt x="519" y="772"/>
                </a:moveTo>
                <a:cubicBezTo>
                  <a:pt x="543" y="809"/>
                  <a:pt x="572" y="846"/>
                  <a:pt x="604" y="877"/>
                </a:cubicBezTo>
                <a:cubicBezTo>
                  <a:pt x="565" y="887"/>
                  <a:pt x="529" y="892"/>
                  <a:pt x="490" y="906"/>
                </a:cubicBezTo>
                <a:cubicBezTo>
                  <a:pt x="477" y="910"/>
                  <a:pt x="470" y="916"/>
                  <a:pt x="458" y="921"/>
                </a:cubicBezTo>
                <a:cubicBezTo>
                  <a:pt x="471" y="894"/>
                  <a:pt x="487" y="873"/>
                  <a:pt x="498" y="845"/>
                </a:cubicBezTo>
                <a:cubicBezTo>
                  <a:pt x="509" y="819"/>
                  <a:pt x="510" y="797"/>
                  <a:pt x="519" y="772"/>
                </a:cubicBezTo>
                <a:close/>
                <a:moveTo>
                  <a:pt x="746" y="899"/>
                </a:moveTo>
                <a:cubicBezTo>
                  <a:pt x="770" y="897"/>
                  <a:pt x="793" y="898"/>
                  <a:pt x="804" y="901"/>
                </a:cubicBezTo>
                <a:cubicBezTo>
                  <a:pt x="810" y="902"/>
                  <a:pt x="813" y="905"/>
                  <a:pt x="814" y="906"/>
                </a:cubicBezTo>
                <a:cubicBezTo>
                  <a:pt x="815" y="906"/>
                  <a:pt x="814" y="905"/>
                  <a:pt x="814" y="907"/>
                </a:cubicBezTo>
                <a:cubicBezTo>
                  <a:pt x="814" y="915"/>
                  <a:pt x="815" y="910"/>
                  <a:pt x="814" y="911"/>
                </a:cubicBezTo>
                <a:cubicBezTo>
                  <a:pt x="813" y="912"/>
                  <a:pt x="801" y="914"/>
                  <a:pt x="778" y="914"/>
                </a:cubicBezTo>
                <a:cubicBezTo>
                  <a:pt x="768" y="914"/>
                  <a:pt x="757" y="902"/>
                  <a:pt x="746" y="899"/>
                </a:cubicBezTo>
                <a:close/>
                <a:moveTo>
                  <a:pt x="327" y="1041"/>
                </a:moveTo>
                <a:cubicBezTo>
                  <a:pt x="315" y="1056"/>
                  <a:pt x="302" y="1071"/>
                  <a:pt x="293" y="1077"/>
                </a:cubicBezTo>
                <a:cubicBezTo>
                  <a:pt x="280" y="1086"/>
                  <a:pt x="277" y="1087"/>
                  <a:pt x="275" y="1085"/>
                </a:cubicBezTo>
                <a:cubicBezTo>
                  <a:pt x="272" y="1084"/>
                  <a:pt x="273" y="1084"/>
                  <a:pt x="273" y="1084"/>
                </a:cubicBezTo>
                <a:cubicBezTo>
                  <a:pt x="276" y="1078"/>
                  <a:pt x="287" y="1064"/>
                  <a:pt x="309" y="1050"/>
                </a:cubicBezTo>
                <a:cubicBezTo>
                  <a:pt x="313" y="1047"/>
                  <a:pt x="323" y="1044"/>
                  <a:pt x="327" y="1041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Modal Dialog Overlay"/>
          <p:cNvSpPr>
            <a:spLocks/>
          </p:cNvSpPr>
          <p:nvPr/>
        </p:nvSpPr>
        <p:spPr bwMode="auto">
          <a:xfrm>
            <a:off x="362059" y="781235"/>
            <a:ext cx="11440618" cy="5805996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90061" y="1482045"/>
            <a:ext cx="9128253" cy="4312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48053" y="1662358"/>
            <a:ext cx="19078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Transacciones Fondo Extraordinario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7" name="Save"/>
          <p:cNvSpPr>
            <a:spLocks noChangeAspect="1" noEditPoints="1"/>
          </p:cNvSpPr>
          <p:nvPr/>
        </p:nvSpPr>
        <p:spPr bwMode="auto">
          <a:xfrm>
            <a:off x="10814316" y="1637977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269278"/>
              </p:ext>
            </p:extLst>
          </p:nvPr>
        </p:nvGraphicFramePr>
        <p:xfrm>
          <a:off x="2327091" y="3484270"/>
          <a:ext cx="8881651" cy="16273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9703"/>
                <a:gridCol w="1507601"/>
                <a:gridCol w="3099233"/>
                <a:gridCol w="1505324"/>
                <a:gridCol w="1066692"/>
                <a:gridCol w="1083098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Transacción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Ingreso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Egreso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Saldo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Aplicación de Partida</a:t>
                      </a:r>
                      <a:r>
                        <a:rPr lang="es-DO" sz="800" u="sng" baseline="0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Fondo Extraordinario</a:t>
                      </a:r>
                      <a:endParaRPr lang="es-DO" sz="800" u="sng" dirty="0" smtClean="0">
                        <a:solidFill>
                          <a:srgbClr val="00B0F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03/08/2017 10:00am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Aprovisionamiento</a:t>
                      </a:r>
                      <a:r>
                        <a:rPr lang="es-DO" sz="800" u="sng" baseline="0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Viaje 84</a:t>
                      </a:r>
                      <a:endParaRPr lang="es-DO" sz="800" u="sng" dirty="0" smtClean="0">
                        <a:solidFill>
                          <a:srgbClr val="00B0F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r>
                        <a:rPr lang="es-DO" sz="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08:45am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Aprovisionamiento</a:t>
                      </a:r>
                      <a:r>
                        <a:rPr lang="es-DO" sz="800" u="sng" baseline="0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Viaje 85</a:t>
                      </a:r>
                      <a:endParaRPr lang="es-DO" sz="800" u="sng" dirty="0" smtClean="0">
                        <a:solidFill>
                          <a:srgbClr val="00B0F0"/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370,000.00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4" name="TextBox 53"/>
          <p:cNvSpPr txBox="1"/>
          <p:nvPr/>
        </p:nvSpPr>
        <p:spPr>
          <a:xfrm>
            <a:off x="2248053" y="2054988"/>
            <a:ext cx="9044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Fecha Apertura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08490" y="2054988"/>
            <a:ext cx="7857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Identificador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41457" y="2054988"/>
            <a:ext cx="9989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Monto del Fondo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245943" y="2572657"/>
            <a:ext cx="73129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71405" y="2045383"/>
            <a:ext cx="9941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Estado del Fondo</a:t>
            </a:r>
            <a:endParaRPr lang="es-DO" sz="9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052372" y="2233252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900" dirty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Activo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33340" y="3211449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9564217" y="5277636"/>
            <a:ext cx="1621704" cy="180000"/>
            <a:chOff x="8422521" y="5411950"/>
            <a:chExt cx="1621704" cy="180000"/>
          </a:xfrm>
        </p:grpSpPr>
        <p:sp>
          <p:nvSpPr>
            <p:cNvPr id="78" name="Rectangle 7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2253500" y="5221548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9435390" y="215279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cxnSp>
        <p:nvCxnSpPr>
          <p:cNvPr id="101" name="Straight Connector 100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Excel"/>
          <p:cNvSpPr>
            <a:spLocks noChangeAspect="1" noEditPoints="1"/>
          </p:cNvSpPr>
          <p:nvPr/>
        </p:nvSpPr>
        <p:spPr bwMode="auto">
          <a:xfrm>
            <a:off x="11223200" y="1159649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Excel"/>
          <p:cNvSpPr>
            <a:spLocks noChangeAspect="1" noEditPoints="1"/>
          </p:cNvSpPr>
          <p:nvPr/>
        </p:nvSpPr>
        <p:spPr bwMode="auto">
          <a:xfrm>
            <a:off x="9268376" y="3248960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422065" y="2051256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RD$ 450,000.00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9793665" y="205125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7" name="TextBox 96"/>
          <p:cNvSpPr txBox="1"/>
          <p:nvPr/>
        </p:nvSpPr>
        <p:spPr>
          <a:xfrm>
            <a:off x="9884429" y="205304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0489883" y="205304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9793665" y="2363204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9842911" y="2376707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9775906" y="2362700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tangle 114"/>
          <p:cNvSpPr/>
          <p:nvPr/>
        </p:nvSpPr>
        <p:spPr>
          <a:xfrm>
            <a:off x="9576997" y="3218929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2190061" y="1886888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Delete">
            <a:hlinkClick r:id="rId4" action="ppaction://hlinksldjump"/>
          </p:cNvPr>
          <p:cNvSpPr>
            <a:spLocks noChangeAspect="1"/>
          </p:cNvSpPr>
          <p:nvPr/>
        </p:nvSpPr>
        <p:spPr bwMode="auto">
          <a:xfrm>
            <a:off x="11067173" y="1663415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2910626" y="3186555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3320968" y="31551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/>
          </a:p>
        </p:txBody>
      </p:sp>
      <p:sp>
        <p:nvSpPr>
          <p:cNvPr id="122" name="Calendar"/>
          <p:cNvSpPr>
            <a:spLocks noChangeAspect="1" noEditPoints="1"/>
          </p:cNvSpPr>
          <p:nvPr/>
        </p:nvSpPr>
        <p:spPr bwMode="auto">
          <a:xfrm>
            <a:off x="4281015" y="3190055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554260" y="3186555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931072" y="31551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/>
          </a:p>
        </p:txBody>
      </p:sp>
      <p:sp>
        <p:nvSpPr>
          <p:cNvPr id="125" name="Calendar"/>
          <p:cNvSpPr>
            <a:spLocks noChangeAspect="1" noEditPoints="1"/>
          </p:cNvSpPr>
          <p:nvPr/>
        </p:nvSpPr>
        <p:spPr bwMode="auto">
          <a:xfrm>
            <a:off x="5881084" y="3190055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6" name="Accept"/>
          <p:cNvSpPr>
            <a:spLocks noChangeAspect="1"/>
          </p:cNvSpPr>
          <p:nvPr/>
        </p:nvSpPr>
        <p:spPr bwMode="auto">
          <a:xfrm>
            <a:off x="6222671" y="3203089"/>
            <a:ext cx="127000" cy="12223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9864" y="2221448"/>
            <a:ext cx="10312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900" dirty="0" smtClean="0"/>
              <a:t>01/01/2017</a:t>
            </a:r>
            <a:endParaRPr lang="es-ES_tradnl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3518810" y="2219067"/>
            <a:ext cx="1012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FE-2017-01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9780" y="2227231"/>
            <a:ext cx="1105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RD$2,900,000.00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3615" y="2722541"/>
            <a:ext cx="48772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 de la </a:t>
            </a:r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CPTTE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7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Excel"/>
          <p:cNvSpPr>
            <a:spLocks noChangeAspect="1" noEditPoints="1"/>
          </p:cNvSpPr>
          <p:nvPr/>
        </p:nvSpPr>
        <p:spPr bwMode="auto">
          <a:xfrm>
            <a:off x="11223200" y="1159484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12359"/>
              </p:ext>
            </p:extLst>
          </p:nvPr>
        </p:nvGraphicFramePr>
        <p:xfrm>
          <a:off x="1965850" y="1941526"/>
          <a:ext cx="9607611" cy="18016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228"/>
                <a:gridCol w="650450"/>
                <a:gridCol w="923827"/>
                <a:gridCol w="471340"/>
                <a:gridCol w="688157"/>
                <a:gridCol w="697583"/>
                <a:gridCol w="735291"/>
                <a:gridCol w="678730"/>
                <a:gridCol w="829558"/>
                <a:gridCol w="876693"/>
                <a:gridCol w="848413"/>
                <a:gridCol w="838985"/>
                <a:gridCol w="704356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Aprobado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Acumulado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 Acumulado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Partida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Vigente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Reservado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</a:t>
                      </a:r>
                    </a:p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01/01/2017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Extraordinario de la CPTTE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P01-FE-2017-01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Money Bag"/>
          <p:cNvSpPr>
            <a:spLocks noChangeAspect="1" noEditPoints="1"/>
          </p:cNvSpPr>
          <p:nvPr/>
        </p:nvSpPr>
        <p:spPr bwMode="auto">
          <a:xfrm>
            <a:off x="11388059" y="2435231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View File"/>
          <p:cNvSpPr>
            <a:spLocks noChangeAspect="1" noEditPoints="1"/>
          </p:cNvSpPr>
          <p:nvPr/>
        </p:nvSpPr>
        <p:spPr bwMode="auto">
          <a:xfrm>
            <a:off x="10971807" y="2434437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Money"/>
          <p:cNvSpPr>
            <a:spLocks noChangeAspect="1" noEditPoints="1"/>
          </p:cNvSpPr>
          <p:nvPr/>
        </p:nvSpPr>
        <p:spPr bwMode="auto">
          <a:xfrm>
            <a:off x="11181520" y="2436025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Modal Dialog Overlay"/>
          <p:cNvSpPr>
            <a:spLocks/>
          </p:cNvSpPr>
          <p:nvPr/>
        </p:nvSpPr>
        <p:spPr bwMode="auto">
          <a:xfrm>
            <a:off x="362059" y="781235"/>
            <a:ext cx="11440618" cy="5805996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0061" y="1490825"/>
            <a:ext cx="9128253" cy="459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8053" y="1662358"/>
            <a:ext cx="2618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Generar Comprobantes de Liquidación de Partida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8053" y="2016888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9020" y="220475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P01-FE-2017-01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5943" y="2477407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26910" y="2665276"/>
            <a:ext cx="4860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Comprobantes de Liquidación de Partida No. 1 del Fondo Extraordinario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81020" y="2011448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61987" y="2199317"/>
            <a:ext cx="3636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Partida No. 1 del Fondo Extraordinario de la CPTTE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26910" y="3203783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70093"/>
              </p:ext>
            </p:extLst>
          </p:nvPr>
        </p:nvGraphicFramePr>
        <p:xfrm>
          <a:off x="2326910" y="3479187"/>
          <a:ext cx="8705399" cy="19265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052"/>
                <a:gridCol w="449305"/>
                <a:gridCol w="1819383"/>
                <a:gridCol w="619125"/>
                <a:gridCol w="657225"/>
                <a:gridCol w="581025"/>
                <a:gridCol w="581025"/>
                <a:gridCol w="609600"/>
                <a:gridCol w="714375"/>
                <a:gridCol w="533695"/>
                <a:gridCol w="599780"/>
                <a:gridCol w="495300"/>
                <a:gridCol w="821509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Liquidación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b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9412311" y="5529369"/>
            <a:ext cx="1621704" cy="180000"/>
            <a:chOff x="8422521" y="5411950"/>
            <a:chExt cx="1621704" cy="180000"/>
          </a:xfrm>
        </p:grpSpPr>
        <p:sp>
          <p:nvSpPr>
            <p:cNvPr id="54" name="Rectangle 5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34450" y="5573973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84766" y="3157843"/>
            <a:ext cx="4020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Total Viajes Aprovisionados con Partida Vigente: </a:t>
            </a:r>
            <a:r>
              <a:rPr lang="es-DO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 </a:t>
            </a:r>
            <a:endParaRPr lang="es-DO" sz="11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869391" y="4066699"/>
            <a:ext cx="144780" cy="153071"/>
            <a:chOff x="7633826" y="1604435"/>
            <a:chExt cx="144780" cy="153071"/>
          </a:xfrm>
        </p:grpSpPr>
        <p:sp>
          <p:nvSpPr>
            <p:cNvPr id="67" name="Oval 66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68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9876717" y="4548122"/>
            <a:ext cx="144780" cy="153071"/>
            <a:chOff x="7633826" y="1604435"/>
            <a:chExt cx="144780" cy="153071"/>
          </a:xfrm>
        </p:grpSpPr>
        <p:sp>
          <p:nvSpPr>
            <p:cNvPr id="70" name="Oval 69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78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9869391" y="5059484"/>
            <a:ext cx="144780" cy="153071"/>
            <a:chOff x="7633826" y="1604435"/>
            <a:chExt cx="144780" cy="153071"/>
          </a:xfrm>
        </p:grpSpPr>
        <p:sp>
          <p:nvSpPr>
            <p:cNvPr id="80" name="Oval 79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1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Accept"/>
          <p:cNvSpPr>
            <a:spLocks noChangeAspect="1"/>
          </p:cNvSpPr>
          <p:nvPr/>
        </p:nvSpPr>
        <p:spPr bwMode="auto">
          <a:xfrm>
            <a:off x="2409756" y="4074873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Accept"/>
          <p:cNvSpPr>
            <a:spLocks noChangeAspect="1"/>
          </p:cNvSpPr>
          <p:nvPr/>
        </p:nvSpPr>
        <p:spPr bwMode="auto">
          <a:xfrm>
            <a:off x="2413253" y="4596401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8359919" y="2051256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731519" y="205125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7" name="TextBox 106"/>
          <p:cNvSpPr txBox="1"/>
          <p:nvPr/>
        </p:nvSpPr>
        <p:spPr>
          <a:xfrm>
            <a:off x="9822283" y="205304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10427737" y="205304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9731519" y="2363204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780765" y="2376707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731516" y="2362700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xcel"/>
          <p:cNvSpPr>
            <a:spLocks noChangeAspect="1" noEditPoints="1"/>
          </p:cNvSpPr>
          <p:nvPr/>
        </p:nvSpPr>
        <p:spPr bwMode="auto">
          <a:xfrm>
            <a:off x="10860255" y="318603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0" name="Filter"/>
          <p:cNvSpPr>
            <a:spLocks noChangeAspect="1" noEditPoints="1"/>
          </p:cNvSpPr>
          <p:nvPr/>
        </p:nvSpPr>
        <p:spPr bwMode="auto">
          <a:xfrm>
            <a:off x="10676658" y="3196244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Money Bag"/>
          <p:cNvSpPr>
            <a:spLocks noChangeAspect="1" noEditPoints="1"/>
          </p:cNvSpPr>
          <p:nvPr/>
        </p:nvSpPr>
        <p:spPr bwMode="auto">
          <a:xfrm>
            <a:off x="10204881" y="3183777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3" name="Opened Folder"/>
          <p:cNvSpPr>
            <a:spLocks noChangeAspect="1" noEditPoints="1"/>
          </p:cNvSpPr>
          <p:nvPr/>
        </p:nvSpPr>
        <p:spPr bwMode="auto">
          <a:xfrm>
            <a:off x="10397597" y="321389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Delete"/>
          <p:cNvSpPr>
            <a:spLocks noChangeAspect="1"/>
          </p:cNvSpPr>
          <p:nvPr/>
        </p:nvSpPr>
        <p:spPr bwMode="auto">
          <a:xfrm>
            <a:off x="11065691" y="1653056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79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Excel"/>
          <p:cNvSpPr>
            <a:spLocks noChangeAspect="1" noEditPoints="1"/>
          </p:cNvSpPr>
          <p:nvPr/>
        </p:nvSpPr>
        <p:spPr bwMode="auto">
          <a:xfrm>
            <a:off x="11223200" y="1159484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12359"/>
              </p:ext>
            </p:extLst>
          </p:nvPr>
        </p:nvGraphicFramePr>
        <p:xfrm>
          <a:off x="1965850" y="1941526"/>
          <a:ext cx="9607611" cy="18016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228"/>
                <a:gridCol w="650450"/>
                <a:gridCol w="923827"/>
                <a:gridCol w="471340"/>
                <a:gridCol w="688157"/>
                <a:gridCol w="697583"/>
                <a:gridCol w="735291"/>
                <a:gridCol w="678730"/>
                <a:gridCol w="829558"/>
                <a:gridCol w="876693"/>
                <a:gridCol w="848413"/>
                <a:gridCol w="838985"/>
                <a:gridCol w="704356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Aprobado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Acumulado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 Acumulado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Partida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Vigente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Reservado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</a:t>
                      </a:r>
                    </a:p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01/01/2017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Extraordinario de la CPTTE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P01-FE-2017-01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Money Bag"/>
          <p:cNvSpPr>
            <a:spLocks noChangeAspect="1" noEditPoints="1"/>
          </p:cNvSpPr>
          <p:nvPr/>
        </p:nvSpPr>
        <p:spPr bwMode="auto">
          <a:xfrm>
            <a:off x="11388059" y="2435231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View File"/>
          <p:cNvSpPr>
            <a:spLocks noChangeAspect="1" noEditPoints="1"/>
          </p:cNvSpPr>
          <p:nvPr/>
        </p:nvSpPr>
        <p:spPr bwMode="auto">
          <a:xfrm>
            <a:off x="10971807" y="2434437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Money"/>
          <p:cNvSpPr>
            <a:spLocks noChangeAspect="1" noEditPoints="1"/>
          </p:cNvSpPr>
          <p:nvPr/>
        </p:nvSpPr>
        <p:spPr bwMode="auto">
          <a:xfrm>
            <a:off x="11181520" y="2436025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Modal Dialog Overlay"/>
          <p:cNvSpPr>
            <a:spLocks/>
          </p:cNvSpPr>
          <p:nvPr/>
        </p:nvSpPr>
        <p:spPr bwMode="auto">
          <a:xfrm>
            <a:off x="362059" y="745724"/>
            <a:ext cx="11440618" cy="5832629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0061" y="1490825"/>
            <a:ext cx="9128253" cy="459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8053" y="1662358"/>
            <a:ext cx="2618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Generar Comprobantes de Liquidación de Partida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8053" y="2016888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9020" y="220475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P01-FE-2017-01  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5943" y="2477407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26910" y="2665276"/>
            <a:ext cx="4860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Comprobantes de Liquidación de Partida No. 1 del Fondo Extraordinario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81020" y="2011448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61987" y="2199317"/>
            <a:ext cx="3636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Partida No. 1 del Fondo Extraordinario de la CPTTE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26910" y="3203783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70093"/>
              </p:ext>
            </p:extLst>
          </p:nvPr>
        </p:nvGraphicFramePr>
        <p:xfrm>
          <a:off x="2326910" y="3479187"/>
          <a:ext cx="8705399" cy="19265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052"/>
                <a:gridCol w="449305"/>
                <a:gridCol w="1819383"/>
                <a:gridCol w="619125"/>
                <a:gridCol w="657225"/>
                <a:gridCol w="581025"/>
                <a:gridCol w="581025"/>
                <a:gridCol w="609600"/>
                <a:gridCol w="714375"/>
                <a:gridCol w="533695"/>
                <a:gridCol w="599780"/>
                <a:gridCol w="495300"/>
                <a:gridCol w="821509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Liquidación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b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9412311" y="5529369"/>
            <a:ext cx="1621704" cy="180000"/>
            <a:chOff x="8422521" y="5411950"/>
            <a:chExt cx="1621704" cy="180000"/>
          </a:xfrm>
        </p:grpSpPr>
        <p:sp>
          <p:nvSpPr>
            <p:cNvPr id="54" name="Rectangle 5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34450" y="5573973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84766" y="3157843"/>
            <a:ext cx="4020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Total Viajes Aprovisionados con Partida Vigente: </a:t>
            </a:r>
            <a:r>
              <a:rPr lang="es-DO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 </a:t>
            </a:r>
            <a:endParaRPr lang="es-DO" sz="11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40002" y="3160044"/>
            <a:ext cx="2842797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Generar Comprobantes de Liquidación</a:t>
            </a:r>
            <a:endParaRPr lang="es-DO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Excel"/>
          <p:cNvSpPr>
            <a:spLocks noChangeAspect="1" noEditPoints="1"/>
          </p:cNvSpPr>
          <p:nvPr/>
        </p:nvSpPr>
        <p:spPr bwMode="auto">
          <a:xfrm>
            <a:off x="7525811" y="318603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Filter"/>
          <p:cNvSpPr>
            <a:spLocks noChangeAspect="1" noEditPoints="1"/>
          </p:cNvSpPr>
          <p:nvPr/>
        </p:nvSpPr>
        <p:spPr bwMode="auto">
          <a:xfrm>
            <a:off x="7314692" y="3196244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Money Bag"/>
          <p:cNvSpPr>
            <a:spLocks noChangeAspect="1" noEditPoints="1"/>
          </p:cNvSpPr>
          <p:nvPr/>
        </p:nvSpPr>
        <p:spPr bwMode="auto">
          <a:xfrm>
            <a:off x="10496495" y="3192655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Opened Folder"/>
          <p:cNvSpPr>
            <a:spLocks noChangeAspect="1" noEditPoints="1"/>
          </p:cNvSpPr>
          <p:nvPr/>
        </p:nvSpPr>
        <p:spPr bwMode="auto">
          <a:xfrm>
            <a:off x="10738644" y="322230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869391" y="4066699"/>
            <a:ext cx="144780" cy="153071"/>
            <a:chOff x="7633826" y="1604435"/>
            <a:chExt cx="144780" cy="153071"/>
          </a:xfrm>
        </p:grpSpPr>
        <p:sp>
          <p:nvSpPr>
            <p:cNvPr id="67" name="Oval 66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68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9876717" y="4548122"/>
            <a:ext cx="144780" cy="153071"/>
            <a:chOff x="7633826" y="1604435"/>
            <a:chExt cx="144780" cy="153071"/>
          </a:xfrm>
        </p:grpSpPr>
        <p:sp>
          <p:nvSpPr>
            <p:cNvPr id="70" name="Oval 69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78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9869391" y="5059484"/>
            <a:ext cx="144780" cy="153071"/>
            <a:chOff x="7633826" y="1604435"/>
            <a:chExt cx="144780" cy="153071"/>
          </a:xfrm>
        </p:grpSpPr>
        <p:sp>
          <p:nvSpPr>
            <p:cNvPr id="80" name="Oval 79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1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Accept"/>
          <p:cNvSpPr>
            <a:spLocks noChangeAspect="1"/>
          </p:cNvSpPr>
          <p:nvPr/>
        </p:nvSpPr>
        <p:spPr bwMode="auto">
          <a:xfrm>
            <a:off x="2409756" y="4074873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Accept"/>
          <p:cNvSpPr>
            <a:spLocks noChangeAspect="1"/>
          </p:cNvSpPr>
          <p:nvPr/>
        </p:nvSpPr>
        <p:spPr bwMode="auto">
          <a:xfrm>
            <a:off x="2413253" y="4596401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773990" y="2051256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145590" y="205125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7" name="TextBox 106"/>
          <p:cNvSpPr txBox="1"/>
          <p:nvPr/>
        </p:nvSpPr>
        <p:spPr>
          <a:xfrm>
            <a:off x="9236354" y="205304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841808" y="205304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9145590" y="2363204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194836" y="2376707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145589" y="2362700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odal Dialog Overlay"/>
          <p:cNvSpPr>
            <a:spLocks/>
          </p:cNvSpPr>
          <p:nvPr/>
        </p:nvSpPr>
        <p:spPr bwMode="auto">
          <a:xfrm>
            <a:off x="362059" y="745724"/>
            <a:ext cx="11440618" cy="5832629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195586" y="2079059"/>
            <a:ext cx="6768000" cy="1521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4" name="TextBox 113"/>
          <p:cNvSpPr txBox="1"/>
          <p:nvPr/>
        </p:nvSpPr>
        <p:spPr>
          <a:xfrm>
            <a:off x="3195587" y="2173282"/>
            <a:ext cx="2763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Generación Carta de Liquidación de Partida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879163" y="2553764"/>
            <a:ext cx="1260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Ingrese número de oficio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960130" y="2741633"/>
            <a:ext cx="1435734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CPTTE-2017-003-02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3277728" y="2555467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Liquidación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58695" y="2743336"/>
            <a:ext cx="143573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L01-FE-2017-01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3195586" y="2492919"/>
            <a:ext cx="6754770" cy="0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Delete"/>
          <p:cNvSpPr>
            <a:spLocks noChangeAspect="1"/>
          </p:cNvSpPr>
          <p:nvPr/>
        </p:nvSpPr>
        <p:spPr bwMode="auto">
          <a:xfrm>
            <a:off x="9655620" y="2249342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Save"/>
          <p:cNvSpPr>
            <a:spLocks noChangeAspect="1" noEditPoints="1"/>
          </p:cNvSpPr>
          <p:nvPr/>
        </p:nvSpPr>
        <p:spPr bwMode="auto">
          <a:xfrm>
            <a:off x="6551491" y="2759218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993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77" name="TextBox 76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965850" y="166612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0638163" y="1666122"/>
            <a:ext cx="936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9952459" y="5906831"/>
            <a:ext cx="1621704" cy="180000"/>
            <a:chOff x="8422521" y="5411950"/>
            <a:chExt cx="1621704" cy="180000"/>
          </a:xfrm>
        </p:grpSpPr>
        <p:sp>
          <p:nvSpPr>
            <p:cNvPr id="86" name="Rectangle 85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1869780" y="5885757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95626" y="1126883"/>
            <a:ext cx="239722" cy="233574"/>
          </a:xfrm>
          <a:prstGeom prst="rect">
            <a:avLst/>
          </a:prstGeom>
        </p:spPr>
      </p:pic>
      <p:sp>
        <p:nvSpPr>
          <p:cNvPr id="47" name="Filter"/>
          <p:cNvSpPr>
            <a:spLocks noChangeAspect="1" noEditPoints="1"/>
          </p:cNvSpPr>
          <p:nvPr/>
        </p:nvSpPr>
        <p:spPr bwMode="auto">
          <a:xfrm>
            <a:off x="10981234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8" name="Add"/>
          <p:cNvSpPr>
            <a:spLocks noChangeAspect="1" noEditPoints="1"/>
          </p:cNvSpPr>
          <p:nvPr/>
        </p:nvSpPr>
        <p:spPr bwMode="auto">
          <a:xfrm>
            <a:off x="11444872" y="1183716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Excel"/>
          <p:cNvSpPr>
            <a:spLocks noChangeAspect="1" noEditPoints="1"/>
          </p:cNvSpPr>
          <p:nvPr/>
        </p:nvSpPr>
        <p:spPr bwMode="auto">
          <a:xfrm>
            <a:off x="11223200" y="1159484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12359"/>
              </p:ext>
            </p:extLst>
          </p:nvPr>
        </p:nvGraphicFramePr>
        <p:xfrm>
          <a:off x="1965850" y="1941526"/>
          <a:ext cx="9607611" cy="18016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4228"/>
                <a:gridCol w="650450"/>
                <a:gridCol w="923827"/>
                <a:gridCol w="471340"/>
                <a:gridCol w="688157"/>
                <a:gridCol w="697583"/>
                <a:gridCol w="735291"/>
                <a:gridCol w="678730"/>
                <a:gridCol w="829558"/>
                <a:gridCol w="876693"/>
                <a:gridCol w="848413"/>
                <a:gridCol w="838985"/>
                <a:gridCol w="704356"/>
              </a:tblGrid>
              <a:tr h="31329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ID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Apertura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Descripción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Aprobado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Acumulado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 Acumulado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Partida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Vigente</a:t>
                      </a: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Consumido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Reservado 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Disponible</a:t>
                      </a:r>
                    </a:p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Partida Vigente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0487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FE-2017-01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01/01/2017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 Extraordinario de la CPTTE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Activo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2,900,00.00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P01-FE-2017-01</a:t>
                      </a:r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2293"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5" name="Money Bag"/>
          <p:cNvSpPr>
            <a:spLocks noChangeAspect="1" noEditPoints="1"/>
          </p:cNvSpPr>
          <p:nvPr/>
        </p:nvSpPr>
        <p:spPr bwMode="auto">
          <a:xfrm>
            <a:off x="11388059" y="2435231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View File"/>
          <p:cNvSpPr>
            <a:spLocks noChangeAspect="1" noEditPoints="1"/>
          </p:cNvSpPr>
          <p:nvPr/>
        </p:nvSpPr>
        <p:spPr bwMode="auto">
          <a:xfrm>
            <a:off x="10971807" y="2434437"/>
            <a:ext cx="163513" cy="163512"/>
          </a:xfrm>
          <a:custGeom>
            <a:avLst/>
            <a:gdLst>
              <a:gd name="T0" fmla="*/ 217 w 1416"/>
              <a:gd name="T1" fmla="*/ 0 h 1420"/>
              <a:gd name="T2" fmla="*/ 0 w 1416"/>
              <a:gd name="T3" fmla="*/ 217 h 1420"/>
              <a:gd name="T4" fmla="*/ 0 w 1416"/>
              <a:gd name="T5" fmla="*/ 1139 h 1420"/>
              <a:gd name="T6" fmla="*/ 217 w 1416"/>
              <a:gd name="T7" fmla="*/ 1356 h 1420"/>
              <a:gd name="T8" fmla="*/ 814 w 1416"/>
              <a:gd name="T9" fmla="*/ 1356 h 1420"/>
              <a:gd name="T10" fmla="*/ 869 w 1416"/>
              <a:gd name="T11" fmla="*/ 1350 h 1420"/>
              <a:gd name="T12" fmla="*/ 674 w 1416"/>
              <a:gd name="T13" fmla="*/ 1248 h 1420"/>
              <a:gd name="T14" fmla="*/ 217 w 1416"/>
              <a:gd name="T15" fmla="*/ 1248 h 1420"/>
              <a:gd name="T16" fmla="*/ 109 w 1416"/>
              <a:gd name="T17" fmla="*/ 1139 h 1420"/>
              <a:gd name="T18" fmla="*/ 109 w 1416"/>
              <a:gd name="T19" fmla="*/ 217 h 1420"/>
              <a:gd name="T20" fmla="*/ 217 w 1416"/>
              <a:gd name="T21" fmla="*/ 108 h 1420"/>
              <a:gd name="T22" fmla="*/ 558 w 1416"/>
              <a:gd name="T23" fmla="*/ 108 h 1420"/>
              <a:gd name="T24" fmla="*/ 597 w 1416"/>
              <a:gd name="T25" fmla="*/ 217 h 1420"/>
              <a:gd name="T26" fmla="*/ 597 w 1416"/>
              <a:gd name="T27" fmla="*/ 379 h 1420"/>
              <a:gd name="T28" fmla="*/ 652 w 1416"/>
              <a:gd name="T29" fmla="*/ 434 h 1420"/>
              <a:gd name="T30" fmla="*/ 814 w 1416"/>
              <a:gd name="T31" fmla="*/ 434 h 1420"/>
              <a:gd name="T32" fmla="*/ 923 w 1416"/>
              <a:gd name="T33" fmla="*/ 488 h 1420"/>
              <a:gd name="T34" fmla="*/ 923 w 1416"/>
              <a:gd name="T35" fmla="*/ 542 h 1420"/>
              <a:gd name="T36" fmla="*/ 950 w 1416"/>
              <a:gd name="T37" fmla="*/ 542 h 1420"/>
              <a:gd name="T38" fmla="*/ 1031 w 1416"/>
              <a:gd name="T39" fmla="*/ 552 h 1420"/>
              <a:gd name="T40" fmla="*/ 1031 w 1416"/>
              <a:gd name="T41" fmla="*/ 434 h 1420"/>
              <a:gd name="T42" fmla="*/ 884 w 1416"/>
              <a:gd name="T43" fmla="*/ 227 h 1420"/>
              <a:gd name="T44" fmla="*/ 841 w 1416"/>
              <a:gd name="T45" fmla="*/ 189 h 1420"/>
              <a:gd name="T46" fmla="*/ 802 w 1416"/>
              <a:gd name="T47" fmla="*/ 145 h 1420"/>
              <a:gd name="T48" fmla="*/ 597 w 1416"/>
              <a:gd name="T49" fmla="*/ 0 h 1420"/>
              <a:gd name="T50" fmla="*/ 217 w 1416"/>
              <a:gd name="T51" fmla="*/ 0 h 1420"/>
              <a:gd name="T52" fmla="*/ 950 w 1416"/>
              <a:gd name="T53" fmla="*/ 651 h 1420"/>
              <a:gd name="T54" fmla="*/ 652 w 1416"/>
              <a:gd name="T55" fmla="*/ 949 h 1420"/>
              <a:gd name="T56" fmla="*/ 950 w 1416"/>
              <a:gd name="T57" fmla="*/ 1248 h 1420"/>
              <a:gd name="T58" fmla="*/ 1133 w 1416"/>
              <a:gd name="T59" fmla="*/ 1182 h 1420"/>
              <a:gd name="T60" fmla="*/ 1148 w 1416"/>
              <a:gd name="T61" fmla="*/ 1197 h 1420"/>
              <a:gd name="T62" fmla="*/ 1155 w 1416"/>
              <a:gd name="T63" fmla="*/ 1263 h 1420"/>
              <a:gd name="T64" fmla="*/ 1291 w 1416"/>
              <a:gd name="T65" fmla="*/ 1399 h 1420"/>
              <a:gd name="T66" fmla="*/ 1367 w 1416"/>
              <a:gd name="T67" fmla="*/ 1399 h 1420"/>
              <a:gd name="T68" fmla="*/ 1394 w 1416"/>
              <a:gd name="T69" fmla="*/ 1372 h 1420"/>
              <a:gd name="T70" fmla="*/ 1394 w 1416"/>
              <a:gd name="T71" fmla="*/ 1295 h 1420"/>
              <a:gd name="T72" fmla="*/ 1259 w 1416"/>
              <a:gd name="T73" fmla="*/ 1160 h 1420"/>
              <a:gd name="T74" fmla="*/ 1196 w 1416"/>
              <a:gd name="T75" fmla="*/ 1151 h 1420"/>
              <a:gd name="T76" fmla="*/ 1181 w 1416"/>
              <a:gd name="T77" fmla="*/ 1136 h 1420"/>
              <a:gd name="T78" fmla="*/ 1249 w 1416"/>
              <a:gd name="T79" fmla="*/ 949 h 1420"/>
              <a:gd name="T80" fmla="*/ 950 w 1416"/>
              <a:gd name="T81" fmla="*/ 651 h 1420"/>
              <a:gd name="T82" fmla="*/ 950 w 1416"/>
              <a:gd name="T83" fmla="*/ 732 h 1420"/>
              <a:gd name="T84" fmla="*/ 1167 w 1416"/>
              <a:gd name="T85" fmla="*/ 949 h 1420"/>
              <a:gd name="T86" fmla="*/ 950 w 1416"/>
              <a:gd name="T87" fmla="*/ 1166 h 1420"/>
              <a:gd name="T88" fmla="*/ 733 w 1416"/>
              <a:gd name="T89" fmla="*/ 949 h 1420"/>
              <a:gd name="T90" fmla="*/ 950 w 1416"/>
              <a:gd name="T91" fmla="*/ 732 h 14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16" h="1420">
                <a:moveTo>
                  <a:pt x="217" y="0"/>
                </a:moveTo>
                <a:cubicBezTo>
                  <a:pt x="98" y="0"/>
                  <a:pt x="0" y="97"/>
                  <a:pt x="0" y="217"/>
                </a:cubicBezTo>
                <a:lnTo>
                  <a:pt x="0" y="1139"/>
                </a:lnTo>
                <a:cubicBezTo>
                  <a:pt x="0" y="1259"/>
                  <a:pt x="98" y="1356"/>
                  <a:pt x="217" y="1356"/>
                </a:cubicBezTo>
                <a:lnTo>
                  <a:pt x="814" y="1356"/>
                </a:lnTo>
                <a:cubicBezTo>
                  <a:pt x="836" y="1356"/>
                  <a:pt x="852" y="1350"/>
                  <a:pt x="869" y="1350"/>
                </a:cubicBezTo>
                <a:cubicBezTo>
                  <a:pt x="793" y="1333"/>
                  <a:pt x="728" y="1297"/>
                  <a:pt x="674" y="1248"/>
                </a:cubicBezTo>
                <a:lnTo>
                  <a:pt x="217" y="1248"/>
                </a:lnTo>
                <a:cubicBezTo>
                  <a:pt x="158" y="1248"/>
                  <a:pt x="109" y="1199"/>
                  <a:pt x="109" y="1139"/>
                </a:cubicBezTo>
                <a:lnTo>
                  <a:pt x="109" y="217"/>
                </a:lnTo>
                <a:cubicBezTo>
                  <a:pt x="109" y="157"/>
                  <a:pt x="158" y="108"/>
                  <a:pt x="217" y="108"/>
                </a:cubicBezTo>
                <a:lnTo>
                  <a:pt x="558" y="108"/>
                </a:lnTo>
                <a:cubicBezTo>
                  <a:pt x="596" y="119"/>
                  <a:pt x="597" y="168"/>
                  <a:pt x="597" y="217"/>
                </a:cubicBezTo>
                <a:lnTo>
                  <a:pt x="597" y="379"/>
                </a:lnTo>
                <a:cubicBezTo>
                  <a:pt x="597" y="412"/>
                  <a:pt x="619" y="434"/>
                  <a:pt x="652" y="434"/>
                </a:cubicBezTo>
                <a:lnTo>
                  <a:pt x="814" y="434"/>
                </a:lnTo>
                <a:cubicBezTo>
                  <a:pt x="869" y="434"/>
                  <a:pt x="923" y="434"/>
                  <a:pt x="923" y="488"/>
                </a:cubicBezTo>
                <a:lnTo>
                  <a:pt x="923" y="542"/>
                </a:lnTo>
                <a:lnTo>
                  <a:pt x="950" y="542"/>
                </a:lnTo>
                <a:cubicBezTo>
                  <a:pt x="977" y="542"/>
                  <a:pt x="1004" y="547"/>
                  <a:pt x="1031" y="552"/>
                </a:cubicBezTo>
                <a:lnTo>
                  <a:pt x="1031" y="434"/>
                </a:lnTo>
                <a:cubicBezTo>
                  <a:pt x="1031" y="374"/>
                  <a:pt x="976" y="319"/>
                  <a:pt x="884" y="227"/>
                </a:cubicBezTo>
                <a:cubicBezTo>
                  <a:pt x="868" y="216"/>
                  <a:pt x="858" y="200"/>
                  <a:pt x="841" y="189"/>
                </a:cubicBezTo>
                <a:cubicBezTo>
                  <a:pt x="831" y="173"/>
                  <a:pt x="813" y="162"/>
                  <a:pt x="802" y="145"/>
                </a:cubicBezTo>
                <a:cubicBezTo>
                  <a:pt x="710" y="53"/>
                  <a:pt x="657" y="0"/>
                  <a:pt x="597" y="0"/>
                </a:cubicBezTo>
                <a:lnTo>
                  <a:pt x="217" y="0"/>
                </a:lnTo>
                <a:close/>
                <a:moveTo>
                  <a:pt x="950" y="651"/>
                </a:moveTo>
                <a:cubicBezTo>
                  <a:pt x="787" y="651"/>
                  <a:pt x="652" y="786"/>
                  <a:pt x="652" y="949"/>
                </a:cubicBezTo>
                <a:cubicBezTo>
                  <a:pt x="652" y="1112"/>
                  <a:pt x="787" y="1248"/>
                  <a:pt x="950" y="1248"/>
                </a:cubicBezTo>
                <a:cubicBezTo>
                  <a:pt x="1019" y="1248"/>
                  <a:pt x="1082" y="1222"/>
                  <a:pt x="1133" y="1182"/>
                </a:cubicBezTo>
                <a:lnTo>
                  <a:pt x="1148" y="1197"/>
                </a:lnTo>
                <a:cubicBezTo>
                  <a:pt x="1135" y="1218"/>
                  <a:pt x="1137" y="1244"/>
                  <a:pt x="1155" y="1263"/>
                </a:cubicBezTo>
                <a:lnTo>
                  <a:pt x="1291" y="1399"/>
                </a:lnTo>
                <a:cubicBezTo>
                  <a:pt x="1313" y="1420"/>
                  <a:pt x="1346" y="1420"/>
                  <a:pt x="1367" y="1399"/>
                </a:cubicBezTo>
                <a:lnTo>
                  <a:pt x="1394" y="1372"/>
                </a:lnTo>
                <a:cubicBezTo>
                  <a:pt x="1416" y="1350"/>
                  <a:pt x="1416" y="1317"/>
                  <a:pt x="1394" y="1295"/>
                </a:cubicBezTo>
                <a:lnTo>
                  <a:pt x="1259" y="1160"/>
                </a:lnTo>
                <a:cubicBezTo>
                  <a:pt x="1241" y="1142"/>
                  <a:pt x="1216" y="1140"/>
                  <a:pt x="1196" y="1151"/>
                </a:cubicBezTo>
                <a:lnTo>
                  <a:pt x="1181" y="1136"/>
                </a:lnTo>
                <a:cubicBezTo>
                  <a:pt x="1223" y="1084"/>
                  <a:pt x="1249" y="1020"/>
                  <a:pt x="1249" y="949"/>
                </a:cubicBezTo>
                <a:cubicBezTo>
                  <a:pt x="1249" y="786"/>
                  <a:pt x="1113" y="651"/>
                  <a:pt x="950" y="651"/>
                </a:cubicBezTo>
                <a:close/>
                <a:moveTo>
                  <a:pt x="950" y="732"/>
                </a:moveTo>
                <a:cubicBezTo>
                  <a:pt x="1069" y="732"/>
                  <a:pt x="1167" y="830"/>
                  <a:pt x="1167" y="949"/>
                </a:cubicBezTo>
                <a:cubicBezTo>
                  <a:pt x="1167" y="1069"/>
                  <a:pt x="1069" y="1166"/>
                  <a:pt x="950" y="1166"/>
                </a:cubicBezTo>
                <a:cubicBezTo>
                  <a:pt x="831" y="1166"/>
                  <a:pt x="733" y="1069"/>
                  <a:pt x="733" y="949"/>
                </a:cubicBezTo>
                <a:cubicBezTo>
                  <a:pt x="733" y="830"/>
                  <a:pt x="831" y="732"/>
                  <a:pt x="950" y="73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Money"/>
          <p:cNvSpPr>
            <a:spLocks noChangeAspect="1" noEditPoints="1"/>
          </p:cNvSpPr>
          <p:nvPr/>
        </p:nvSpPr>
        <p:spPr bwMode="auto">
          <a:xfrm>
            <a:off x="11181520" y="2436025"/>
            <a:ext cx="160338" cy="160337"/>
          </a:xfrm>
          <a:custGeom>
            <a:avLst/>
            <a:gdLst>
              <a:gd name="T0" fmla="*/ 966 w 1390"/>
              <a:gd name="T1" fmla="*/ 0 h 1391"/>
              <a:gd name="T2" fmla="*/ 542 w 1390"/>
              <a:gd name="T3" fmla="*/ 234 h 1391"/>
              <a:gd name="T4" fmla="*/ 966 w 1390"/>
              <a:gd name="T5" fmla="*/ 468 h 1391"/>
              <a:gd name="T6" fmla="*/ 1390 w 1390"/>
              <a:gd name="T7" fmla="*/ 234 h 1391"/>
              <a:gd name="T8" fmla="*/ 966 w 1390"/>
              <a:gd name="T9" fmla="*/ 0 h 1391"/>
              <a:gd name="T10" fmla="*/ 1390 w 1390"/>
              <a:gd name="T11" fmla="*/ 304 h 1391"/>
              <a:gd name="T12" fmla="*/ 966 w 1390"/>
              <a:gd name="T13" fmla="*/ 538 h 1391"/>
              <a:gd name="T14" fmla="*/ 542 w 1390"/>
              <a:gd name="T15" fmla="*/ 305 h 1391"/>
              <a:gd name="T16" fmla="*/ 542 w 1390"/>
              <a:gd name="T17" fmla="*/ 397 h 1391"/>
              <a:gd name="T18" fmla="*/ 636 w 1390"/>
              <a:gd name="T19" fmla="*/ 543 h 1391"/>
              <a:gd name="T20" fmla="*/ 790 w 1390"/>
              <a:gd name="T21" fmla="*/ 609 h 1391"/>
              <a:gd name="T22" fmla="*/ 966 w 1390"/>
              <a:gd name="T23" fmla="*/ 631 h 1391"/>
              <a:gd name="T24" fmla="*/ 1390 w 1390"/>
              <a:gd name="T25" fmla="*/ 397 h 1391"/>
              <a:gd name="T26" fmla="*/ 1390 w 1390"/>
              <a:gd name="T27" fmla="*/ 304 h 1391"/>
              <a:gd name="T28" fmla="*/ 1390 w 1390"/>
              <a:gd name="T29" fmla="*/ 467 h 1391"/>
              <a:gd name="T30" fmla="*/ 966 w 1390"/>
              <a:gd name="T31" fmla="*/ 701 h 1391"/>
              <a:gd name="T32" fmla="*/ 883 w 1390"/>
              <a:gd name="T33" fmla="*/ 696 h 1391"/>
              <a:gd name="T34" fmla="*/ 926 w 1390"/>
              <a:gd name="T35" fmla="*/ 792 h 1391"/>
              <a:gd name="T36" fmla="*/ 966 w 1390"/>
              <a:gd name="T37" fmla="*/ 794 h 1391"/>
              <a:gd name="T38" fmla="*/ 1390 w 1390"/>
              <a:gd name="T39" fmla="*/ 560 h 1391"/>
              <a:gd name="T40" fmla="*/ 1390 w 1390"/>
              <a:gd name="T41" fmla="*/ 467 h 1391"/>
              <a:gd name="T42" fmla="*/ 424 w 1390"/>
              <a:gd name="T43" fmla="*/ 597 h 1391"/>
              <a:gd name="T44" fmla="*/ 0 w 1390"/>
              <a:gd name="T45" fmla="*/ 831 h 1391"/>
              <a:gd name="T46" fmla="*/ 424 w 1390"/>
              <a:gd name="T47" fmla="*/ 1065 h 1391"/>
              <a:gd name="T48" fmla="*/ 848 w 1390"/>
              <a:gd name="T49" fmla="*/ 831 h 1391"/>
              <a:gd name="T50" fmla="*/ 424 w 1390"/>
              <a:gd name="T51" fmla="*/ 597 h 1391"/>
              <a:gd name="T52" fmla="*/ 1390 w 1390"/>
              <a:gd name="T53" fmla="*/ 629 h 1391"/>
              <a:gd name="T54" fmla="*/ 966 w 1390"/>
              <a:gd name="T55" fmla="*/ 863 h 1391"/>
              <a:gd name="T56" fmla="*/ 926 w 1390"/>
              <a:gd name="T57" fmla="*/ 862 h 1391"/>
              <a:gd name="T58" fmla="*/ 924 w 1390"/>
              <a:gd name="T59" fmla="*/ 875 h 1391"/>
              <a:gd name="T60" fmla="*/ 929 w 1390"/>
              <a:gd name="T61" fmla="*/ 901 h 1391"/>
              <a:gd name="T62" fmla="*/ 929 w 1390"/>
              <a:gd name="T63" fmla="*/ 957 h 1391"/>
              <a:gd name="T64" fmla="*/ 966 w 1390"/>
              <a:gd name="T65" fmla="*/ 957 h 1391"/>
              <a:gd name="T66" fmla="*/ 1390 w 1390"/>
              <a:gd name="T67" fmla="*/ 723 h 1391"/>
              <a:gd name="T68" fmla="*/ 1390 w 1390"/>
              <a:gd name="T69" fmla="*/ 629 h 1391"/>
              <a:gd name="T70" fmla="*/ 1390 w 1390"/>
              <a:gd name="T71" fmla="*/ 792 h 1391"/>
              <a:gd name="T72" fmla="*/ 966 w 1390"/>
              <a:gd name="T73" fmla="*/ 1026 h 1391"/>
              <a:gd name="T74" fmla="*/ 926 w 1390"/>
              <a:gd name="T75" fmla="*/ 1025 h 1391"/>
              <a:gd name="T76" fmla="*/ 924 w 1390"/>
              <a:gd name="T77" fmla="*/ 1038 h 1391"/>
              <a:gd name="T78" fmla="*/ 929 w 1390"/>
              <a:gd name="T79" fmla="*/ 1064 h 1391"/>
              <a:gd name="T80" fmla="*/ 929 w 1390"/>
              <a:gd name="T81" fmla="*/ 1120 h 1391"/>
              <a:gd name="T82" fmla="*/ 966 w 1390"/>
              <a:gd name="T83" fmla="*/ 1120 h 1391"/>
              <a:gd name="T84" fmla="*/ 1390 w 1390"/>
              <a:gd name="T85" fmla="*/ 886 h 1391"/>
              <a:gd name="T86" fmla="*/ 1390 w 1390"/>
              <a:gd name="T87" fmla="*/ 792 h 1391"/>
              <a:gd name="T88" fmla="*/ 848 w 1390"/>
              <a:gd name="T89" fmla="*/ 901 h 1391"/>
              <a:gd name="T90" fmla="*/ 424 w 1390"/>
              <a:gd name="T91" fmla="*/ 1135 h 1391"/>
              <a:gd name="T92" fmla="*/ 0 w 1390"/>
              <a:gd name="T93" fmla="*/ 902 h 1391"/>
              <a:gd name="T94" fmla="*/ 0 w 1390"/>
              <a:gd name="T95" fmla="*/ 994 h 1391"/>
              <a:gd name="T96" fmla="*/ 424 w 1390"/>
              <a:gd name="T97" fmla="*/ 1228 h 1391"/>
              <a:gd name="T98" fmla="*/ 848 w 1390"/>
              <a:gd name="T99" fmla="*/ 994 h 1391"/>
              <a:gd name="T100" fmla="*/ 848 w 1390"/>
              <a:gd name="T101" fmla="*/ 901 h 1391"/>
              <a:gd name="T102" fmla="*/ 848 w 1390"/>
              <a:gd name="T103" fmla="*/ 1064 h 1391"/>
              <a:gd name="T104" fmla="*/ 424 w 1390"/>
              <a:gd name="T105" fmla="*/ 1298 h 1391"/>
              <a:gd name="T106" fmla="*/ 0 w 1390"/>
              <a:gd name="T107" fmla="*/ 1065 h 1391"/>
              <a:gd name="T108" fmla="*/ 0 w 1390"/>
              <a:gd name="T109" fmla="*/ 1157 h 1391"/>
              <a:gd name="T110" fmla="*/ 424 w 1390"/>
              <a:gd name="T111" fmla="*/ 1391 h 1391"/>
              <a:gd name="T112" fmla="*/ 848 w 1390"/>
              <a:gd name="T113" fmla="*/ 1157 h 1391"/>
              <a:gd name="T114" fmla="*/ 848 w 1390"/>
              <a:gd name="T115" fmla="*/ 1064 h 1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0" h="1391">
                <a:moveTo>
                  <a:pt x="966" y="0"/>
                </a:moveTo>
                <a:cubicBezTo>
                  <a:pt x="732" y="0"/>
                  <a:pt x="542" y="105"/>
                  <a:pt x="542" y="234"/>
                </a:cubicBezTo>
                <a:cubicBezTo>
                  <a:pt x="542" y="364"/>
                  <a:pt x="732" y="468"/>
                  <a:pt x="966" y="468"/>
                </a:cubicBezTo>
                <a:cubicBezTo>
                  <a:pt x="1201" y="468"/>
                  <a:pt x="1390" y="364"/>
                  <a:pt x="1390" y="234"/>
                </a:cubicBezTo>
                <a:cubicBezTo>
                  <a:pt x="1390" y="105"/>
                  <a:pt x="1201" y="0"/>
                  <a:pt x="966" y="0"/>
                </a:cubicBezTo>
                <a:close/>
                <a:moveTo>
                  <a:pt x="1390" y="304"/>
                </a:moveTo>
                <a:cubicBezTo>
                  <a:pt x="1390" y="433"/>
                  <a:pt x="1201" y="538"/>
                  <a:pt x="966" y="538"/>
                </a:cubicBezTo>
                <a:cubicBezTo>
                  <a:pt x="733" y="538"/>
                  <a:pt x="543" y="434"/>
                  <a:pt x="542" y="305"/>
                </a:cubicBezTo>
                <a:cubicBezTo>
                  <a:pt x="542" y="355"/>
                  <a:pt x="542" y="397"/>
                  <a:pt x="542" y="397"/>
                </a:cubicBezTo>
                <a:cubicBezTo>
                  <a:pt x="542" y="452"/>
                  <a:pt x="578" y="503"/>
                  <a:pt x="636" y="543"/>
                </a:cubicBezTo>
                <a:cubicBezTo>
                  <a:pt x="694" y="559"/>
                  <a:pt x="746" y="581"/>
                  <a:pt x="790" y="609"/>
                </a:cubicBezTo>
                <a:cubicBezTo>
                  <a:pt x="844" y="623"/>
                  <a:pt x="903" y="631"/>
                  <a:pt x="966" y="631"/>
                </a:cubicBezTo>
                <a:cubicBezTo>
                  <a:pt x="1201" y="631"/>
                  <a:pt x="1390" y="526"/>
                  <a:pt x="1390" y="397"/>
                </a:cubicBezTo>
                <a:lnTo>
                  <a:pt x="1390" y="304"/>
                </a:lnTo>
                <a:close/>
                <a:moveTo>
                  <a:pt x="1390" y="467"/>
                </a:moveTo>
                <a:cubicBezTo>
                  <a:pt x="1390" y="596"/>
                  <a:pt x="1201" y="701"/>
                  <a:pt x="966" y="701"/>
                </a:cubicBezTo>
                <a:cubicBezTo>
                  <a:pt x="938" y="701"/>
                  <a:pt x="910" y="699"/>
                  <a:pt x="883" y="696"/>
                </a:cubicBezTo>
                <a:cubicBezTo>
                  <a:pt x="905" y="725"/>
                  <a:pt x="919" y="758"/>
                  <a:pt x="926" y="792"/>
                </a:cubicBezTo>
                <a:cubicBezTo>
                  <a:pt x="939" y="793"/>
                  <a:pt x="952" y="794"/>
                  <a:pt x="966" y="794"/>
                </a:cubicBezTo>
                <a:cubicBezTo>
                  <a:pt x="1201" y="794"/>
                  <a:pt x="1390" y="689"/>
                  <a:pt x="1390" y="560"/>
                </a:cubicBezTo>
                <a:lnTo>
                  <a:pt x="1390" y="467"/>
                </a:lnTo>
                <a:close/>
                <a:moveTo>
                  <a:pt x="424" y="597"/>
                </a:moveTo>
                <a:cubicBezTo>
                  <a:pt x="189" y="597"/>
                  <a:pt x="0" y="702"/>
                  <a:pt x="0" y="831"/>
                </a:cubicBezTo>
                <a:cubicBezTo>
                  <a:pt x="0" y="961"/>
                  <a:pt x="189" y="1065"/>
                  <a:pt x="424" y="1065"/>
                </a:cubicBezTo>
                <a:cubicBezTo>
                  <a:pt x="658" y="1065"/>
                  <a:pt x="848" y="961"/>
                  <a:pt x="848" y="831"/>
                </a:cubicBezTo>
                <a:cubicBezTo>
                  <a:pt x="848" y="702"/>
                  <a:pt x="658" y="597"/>
                  <a:pt x="424" y="597"/>
                </a:cubicBezTo>
                <a:close/>
                <a:moveTo>
                  <a:pt x="1390" y="629"/>
                </a:moveTo>
                <a:cubicBezTo>
                  <a:pt x="1390" y="759"/>
                  <a:pt x="1201" y="863"/>
                  <a:pt x="966" y="863"/>
                </a:cubicBezTo>
                <a:cubicBezTo>
                  <a:pt x="953" y="863"/>
                  <a:pt x="939" y="862"/>
                  <a:pt x="926" y="862"/>
                </a:cubicBezTo>
                <a:cubicBezTo>
                  <a:pt x="925" y="866"/>
                  <a:pt x="925" y="871"/>
                  <a:pt x="924" y="875"/>
                </a:cubicBezTo>
                <a:cubicBezTo>
                  <a:pt x="927" y="884"/>
                  <a:pt x="929" y="892"/>
                  <a:pt x="929" y="901"/>
                </a:cubicBezTo>
                <a:lnTo>
                  <a:pt x="929" y="957"/>
                </a:lnTo>
                <a:cubicBezTo>
                  <a:pt x="941" y="957"/>
                  <a:pt x="954" y="957"/>
                  <a:pt x="966" y="957"/>
                </a:cubicBezTo>
                <a:cubicBezTo>
                  <a:pt x="1201" y="957"/>
                  <a:pt x="1390" y="852"/>
                  <a:pt x="1390" y="723"/>
                </a:cubicBezTo>
                <a:lnTo>
                  <a:pt x="1390" y="629"/>
                </a:lnTo>
                <a:close/>
                <a:moveTo>
                  <a:pt x="1390" y="792"/>
                </a:moveTo>
                <a:cubicBezTo>
                  <a:pt x="1390" y="922"/>
                  <a:pt x="1201" y="1026"/>
                  <a:pt x="966" y="1026"/>
                </a:cubicBezTo>
                <a:cubicBezTo>
                  <a:pt x="953" y="1026"/>
                  <a:pt x="939" y="1025"/>
                  <a:pt x="926" y="1025"/>
                </a:cubicBezTo>
                <a:cubicBezTo>
                  <a:pt x="925" y="1029"/>
                  <a:pt x="925" y="1034"/>
                  <a:pt x="924" y="1038"/>
                </a:cubicBezTo>
                <a:cubicBezTo>
                  <a:pt x="927" y="1046"/>
                  <a:pt x="929" y="1054"/>
                  <a:pt x="929" y="1064"/>
                </a:cubicBezTo>
                <a:lnTo>
                  <a:pt x="929" y="1120"/>
                </a:lnTo>
                <a:cubicBezTo>
                  <a:pt x="941" y="1120"/>
                  <a:pt x="954" y="1120"/>
                  <a:pt x="966" y="1120"/>
                </a:cubicBezTo>
                <a:cubicBezTo>
                  <a:pt x="1201" y="1120"/>
                  <a:pt x="1390" y="1015"/>
                  <a:pt x="1390" y="886"/>
                </a:cubicBezTo>
                <a:lnTo>
                  <a:pt x="1390" y="792"/>
                </a:lnTo>
                <a:close/>
                <a:moveTo>
                  <a:pt x="848" y="901"/>
                </a:moveTo>
                <a:cubicBezTo>
                  <a:pt x="848" y="1030"/>
                  <a:pt x="658" y="1135"/>
                  <a:pt x="424" y="1135"/>
                </a:cubicBezTo>
                <a:cubicBezTo>
                  <a:pt x="190" y="1135"/>
                  <a:pt x="1" y="1031"/>
                  <a:pt x="0" y="902"/>
                </a:cubicBezTo>
                <a:cubicBezTo>
                  <a:pt x="0" y="952"/>
                  <a:pt x="0" y="994"/>
                  <a:pt x="0" y="994"/>
                </a:cubicBezTo>
                <a:cubicBezTo>
                  <a:pt x="0" y="1123"/>
                  <a:pt x="189" y="1228"/>
                  <a:pt x="424" y="1228"/>
                </a:cubicBezTo>
                <a:cubicBezTo>
                  <a:pt x="658" y="1228"/>
                  <a:pt x="848" y="1123"/>
                  <a:pt x="848" y="994"/>
                </a:cubicBezTo>
                <a:lnTo>
                  <a:pt x="848" y="901"/>
                </a:lnTo>
                <a:close/>
                <a:moveTo>
                  <a:pt x="848" y="1064"/>
                </a:moveTo>
                <a:cubicBezTo>
                  <a:pt x="848" y="1193"/>
                  <a:pt x="658" y="1298"/>
                  <a:pt x="424" y="1298"/>
                </a:cubicBezTo>
                <a:cubicBezTo>
                  <a:pt x="190" y="1298"/>
                  <a:pt x="1" y="1194"/>
                  <a:pt x="0" y="1065"/>
                </a:cubicBezTo>
                <a:cubicBezTo>
                  <a:pt x="0" y="1114"/>
                  <a:pt x="0" y="1157"/>
                  <a:pt x="0" y="1157"/>
                </a:cubicBezTo>
                <a:cubicBezTo>
                  <a:pt x="0" y="1286"/>
                  <a:pt x="189" y="1391"/>
                  <a:pt x="424" y="1391"/>
                </a:cubicBezTo>
                <a:cubicBezTo>
                  <a:pt x="658" y="1391"/>
                  <a:pt x="848" y="1286"/>
                  <a:pt x="848" y="1157"/>
                </a:cubicBezTo>
                <a:lnTo>
                  <a:pt x="848" y="106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Modal Dialog Overlay"/>
          <p:cNvSpPr>
            <a:spLocks/>
          </p:cNvSpPr>
          <p:nvPr/>
        </p:nvSpPr>
        <p:spPr bwMode="auto">
          <a:xfrm>
            <a:off x="362059" y="790113"/>
            <a:ext cx="11507386" cy="5788240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190061" y="1490825"/>
            <a:ext cx="9128253" cy="4594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248053" y="1662358"/>
            <a:ext cx="26180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Generar Comprobantes de Liquidación de Partida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48053" y="2016888"/>
            <a:ext cx="6367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329020" y="220475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P01-FE-2017-01        ▼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5943" y="2477407"/>
            <a:ext cx="6030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26910" y="2665276"/>
            <a:ext cx="4860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Comprobantes de Liquidación de Partida No. 1 del Fondo Extraordinario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481020" y="2011448"/>
            <a:ext cx="6799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Descripción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561987" y="2199317"/>
            <a:ext cx="3636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Partida No. 1 del Fondo Extraordinario de la CPTTE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326910" y="3203783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270093"/>
              </p:ext>
            </p:extLst>
          </p:nvPr>
        </p:nvGraphicFramePr>
        <p:xfrm>
          <a:off x="2326910" y="3479187"/>
          <a:ext cx="8705399" cy="19265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052"/>
                <a:gridCol w="449305"/>
                <a:gridCol w="1819383"/>
                <a:gridCol w="619125"/>
                <a:gridCol w="657225"/>
                <a:gridCol w="581025"/>
                <a:gridCol w="581025"/>
                <a:gridCol w="609600"/>
                <a:gridCol w="714375"/>
                <a:gridCol w="533695"/>
                <a:gridCol w="599780"/>
                <a:gridCol w="495300"/>
                <a:gridCol w="821509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Liquidación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b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340,000.00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 aplicada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3" name="Group 52"/>
          <p:cNvGrpSpPr/>
          <p:nvPr/>
        </p:nvGrpSpPr>
        <p:grpSpPr>
          <a:xfrm>
            <a:off x="9412311" y="5529369"/>
            <a:ext cx="1621704" cy="180000"/>
            <a:chOff x="8422521" y="5411950"/>
            <a:chExt cx="1621704" cy="180000"/>
          </a:xfrm>
        </p:grpSpPr>
        <p:sp>
          <p:nvSpPr>
            <p:cNvPr id="54" name="Rectangle 5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234450" y="5573973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84766" y="3157843"/>
            <a:ext cx="40206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1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Total Viajes Aprovisionados con Partida Vigente: </a:t>
            </a:r>
            <a:r>
              <a:rPr lang="es-DO" sz="11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 </a:t>
            </a:r>
            <a:endParaRPr lang="es-DO" sz="11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140002" y="3160044"/>
            <a:ext cx="2842797" cy="2462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Generar Comprobantes de Liquidación</a:t>
            </a:r>
            <a:endParaRPr lang="es-DO" sz="1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2" name="Excel"/>
          <p:cNvSpPr>
            <a:spLocks noChangeAspect="1" noEditPoints="1"/>
          </p:cNvSpPr>
          <p:nvPr/>
        </p:nvSpPr>
        <p:spPr bwMode="auto">
          <a:xfrm>
            <a:off x="7525811" y="318603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3" name="Filter"/>
          <p:cNvSpPr>
            <a:spLocks noChangeAspect="1" noEditPoints="1"/>
          </p:cNvSpPr>
          <p:nvPr/>
        </p:nvSpPr>
        <p:spPr bwMode="auto">
          <a:xfrm>
            <a:off x="7314692" y="3196244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4" name="Money Bag"/>
          <p:cNvSpPr>
            <a:spLocks noChangeAspect="1" noEditPoints="1"/>
          </p:cNvSpPr>
          <p:nvPr/>
        </p:nvSpPr>
        <p:spPr bwMode="auto">
          <a:xfrm>
            <a:off x="10496495" y="3192655"/>
            <a:ext cx="147638" cy="161925"/>
          </a:xfrm>
          <a:custGeom>
            <a:avLst/>
            <a:gdLst>
              <a:gd name="T0" fmla="*/ 591 w 1283"/>
              <a:gd name="T1" fmla="*/ 3 h 1399"/>
              <a:gd name="T2" fmla="*/ 523 w 1283"/>
              <a:gd name="T3" fmla="*/ 69 h 1399"/>
              <a:gd name="T4" fmla="*/ 389 w 1283"/>
              <a:gd name="T5" fmla="*/ 118 h 1399"/>
              <a:gd name="T6" fmla="*/ 329 w 1283"/>
              <a:gd name="T7" fmla="*/ 198 h 1399"/>
              <a:gd name="T8" fmla="*/ 421 w 1283"/>
              <a:gd name="T9" fmla="*/ 408 h 1399"/>
              <a:gd name="T10" fmla="*/ 611 w 1283"/>
              <a:gd name="T11" fmla="*/ 456 h 1399"/>
              <a:gd name="T12" fmla="*/ 781 w 1283"/>
              <a:gd name="T13" fmla="*/ 379 h 1399"/>
              <a:gd name="T14" fmla="*/ 838 w 1283"/>
              <a:gd name="T15" fmla="*/ 150 h 1399"/>
              <a:gd name="T16" fmla="*/ 769 w 1283"/>
              <a:gd name="T17" fmla="*/ 79 h 1399"/>
              <a:gd name="T18" fmla="*/ 674 w 1283"/>
              <a:gd name="T19" fmla="*/ 77 h 1399"/>
              <a:gd name="T20" fmla="*/ 591 w 1283"/>
              <a:gd name="T21" fmla="*/ 3 h 1399"/>
              <a:gd name="T22" fmla="*/ 818 w 1283"/>
              <a:gd name="T23" fmla="*/ 469 h 1399"/>
              <a:gd name="T24" fmla="*/ 616 w 1283"/>
              <a:gd name="T25" fmla="*/ 534 h 1399"/>
              <a:gd name="T26" fmla="*/ 413 w 1283"/>
              <a:gd name="T27" fmla="*/ 486 h 1399"/>
              <a:gd name="T28" fmla="*/ 0 w 1283"/>
              <a:gd name="T29" fmla="*/ 1024 h 1399"/>
              <a:gd name="T30" fmla="*/ 641 w 1283"/>
              <a:gd name="T31" fmla="*/ 1399 h 1399"/>
              <a:gd name="T32" fmla="*/ 1283 w 1283"/>
              <a:gd name="T33" fmla="*/ 1024 h 1399"/>
              <a:gd name="T34" fmla="*/ 818 w 1283"/>
              <a:gd name="T35" fmla="*/ 469 h 1399"/>
              <a:gd name="T36" fmla="*/ 589 w 1283"/>
              <a:gd name="T37" fmla="*/ 642 h 1399"/>
              <a:gd name="T38" fmla="*/ 643 w 1283"/>
              <a:gd name="T39" fmla="*/ 642 h 1399"/>
              <a:gd name="T40" fmla="*/ 650 w 1283"/>
              <a:gd name="T41" fmla="*/ 651 h 1399"/>
              <a:gd name="T42" fmla="*/ 650 w 1283"/>
              <a:gd name="T43" fmla="*/ 703 h 1399"/>
              <a:gd name="T44" fmla="*/ 736 w 1283"/>
              <a:gd name="T45" fmla="*/ 725 h 1399"/>
              <a:gd name="T46" fmla="*/ 742 w 1283"/>
              <a:gd name="T47" fmla="*/ 735 h 1399"/>
              <a:gd name="T48" fmla="*/ 723 w 1283"/>
              <a:gd name="T49" fmla="*/ 795 h 1399"/>
              <a:gd name="T50" fmla="*/ 718 w 1283"/>
              <a:gd name="T51" fmla="*/ 802 h 1399"/>
              <a:gd name="T52" fmla="*/ 711 w 1283"/>
              <a:gd name="T53" fmla="*/ 800 h 1399"/>
              <a:gd name="T54" fmla="*/ 626 w 1283"/>
              <a:gd name="T55" fmla="*/ 778 h 1399"/>
              <a:gd name="T56" fmla="*/ 572 w 1283"/>
              <a:gd name="T57" fmla="*/ 817 h 1399"/>
              <a:gd name="T58" fmla="*/ 647 w 1283"/>
              <a:gd name="T59" fmla="*/ 873 h 1399"/>
              <a:gd name="T60" fmla="*/ 759 w 1283"/>
              <a:gd name="T61" fmla="*/ 1003 h 1399"/>
              <a:gd name="T62" fmla="*/ 647 w 1283"/>
              <a:gd name="T63" fmla="*/ 1126 h 1399"/>
              <a:gd name="T64" fmla="*/ 647 w 1283"/>
              <a:gd name="T65" fmla="*/ 1187 h 1399"/>
              <a:gd name="T66" fmla="*/ 640 w 1283"/>
              <a:gd name="T67" fmla="*/ 1195 h 1399"/>
              <a:gd name="T68" fmla="*/ 584 w 1283"/>
              <a:gd name="T69" fmla="*/ 1195 h 1399"/>
              <a:gd name="T70" fmla="*/ 577 w 1283"/>
              <a:gd name="T71" fmla="*/ 1187 h 1399"/>
              <a:gd name="T72" fmla="*/ 577 w 1283"/>
              <a:gd name="T73" fmla="*/ 1131 h 1399"/>
              <a:gd name="T74" fmla="*/ 474 w 1283"/>
              <a:gd name="T75" fmla="*/ 1102 h 1399"/>
              <a:gd name="T76" fmla="*/ 470 w 1283"/>
              <a:gd name="T77" fmla="*/ 1093 h 1399"/>
              <a:gd name="T78" fmla="*/ 487 w 1283"/>
              <a:gd name="T79" fmla="*/ 1031 h 1399"/>
              <a:gd name="T80" fmla="*/ 492 w 1283"/>
              <a:gd name="T81" fmla="*/ 1026 h 1399"/>
              <a:gd name="T82" fmla="*/ 501 w 1283"/>
              <a:gd name="T83" fmla="*/ 1026 h 1399"/>
              <a:gd name="T84" fmla="*/ 599 w 1283"/>
              <a:gd name="T85" fmla="*/ 1053 h 1399"/>
              <a:gd name="T86" fmla="*/ 660 w 1283"/>
              <a:gd name="T87" fmla="*/ 1010 h 1399"/>
              <a:gd name="T88" fmla="*/ 594 w 1283"/>
              <a:gd name="T89" fmla="*/ 951 h 1399"/>
              <a:gd name="T90" fmla="*/ 475 w 1283"/>
              <a:gd name="T91" fmla="*/ 825 h 1399"/>
              <a:gd name="T92" fmla="*/ 580 w 1283"/>
              <a:gd name="T93" fmla="*/ 707 h 1399"/>
              <a:gd name="T94" fmla="*/ 580 w 1283"/>
              <a:gd name="T95" fmla="*/ 651 h 1399"/>
              <a:gd name="T96" fmla="*/ 589 w 1283"/>
              <a:gd name="T97" fmla="*/ 642 h 1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3" h="1399">
                <a:moveTo>
                  <a:pt x="591" y="3"/>
                </a:moveTo>
                <a:cubicBezTo>
                  <a:pt x="560" y="6"/>
                  <a:pt x="533" y="32"/>
                  <a:pt x="523" y="69"/>
                </a:cubicBezTo>
                <a:cubicBezTo>
                  <a:pt x="509" y="121"/>
                  <a:pt x="452" y="124"/>
                  <a:pt x="389" y="118"/>
                </a:cubicBezTo>
                <a:cubicBezTo>
                  <a:pt x="314" y="111"/>
                  <a:pt x="305" y="158"/>
                  <a:pt x="329" y="198"/>
                </a:cubicBezTo>
                <a:cubicBezTo>
                  <a:pt x="343" y="219"/>
                  <a:pt x="400" y="371"/>
                  <a:pt x="421" y="408"/>
                </a:cubicBezTo>
                <a:cubicBezTo>
                  <a:pt x="439" y="440"/>
                  <a:pt x="554" y="458"/>
                  <a:pt x="611" y="456"/>
                </a:cubicBezTo>
                <a:cubicBezTo>
                  <a:pt x="668" y="454"/>
                  <a:pt x="785" y="428"/>
                  <a:pt x="781" y="379"/>
                </a:cubicBezTo>
                <a:cubicBezTo>
                  <a:pt x="773" y="289"/>
                  <a:pt x="827" y="167"/>
                  <a:pt x="838" y="150"/>
                </a:cubicBezTo>
                <a:cubicBezTo>
                  <a:pt x="860" y="116"/>
                  <a:pt x="862" y="45"/>
                  <a:pt x="769" y="79"/>
                </a:cubicBezTo>
                <a:cubicBezTo>
                  <a:pt x="747" y="87"/>
                  <a:pt x="696" y="141"/>
                  <a:pt x="674" y="77"/>
                </a:cubicBezTo>
                <a:cubicBezTo>
                  <a:pt x="654" y="20"/>
                  <a:pt x="621" y="0"/>
                  <a:pt x="591" y="3"/>
                </a:cubicBezTo>
                <a:close/>
                <a:moveTo>
                  <a:pt x="818" y="469"/>
                </a:moveTo>
                <a:cubicBezTo>
                  <a:pt x="805" y="466"/>
                  <a:pt x="783" y="528"/>
                  <a:pt x="616" y="534"/>
                </a:cubicBezTo>
                <a:cubicBezTo>
                  <a:pt x="465" y="539"/>
                  <a:pt x="421" y="483"/>
                  <a:pt x="413" y="486"/>
                </a:cubicBezTo>
                <a:cubicBezTo>
                  <a:pt x="189" y="564"/>
                  <a:pt x="0" y="793"/>
                  <a:pt x="0" y="1024"/>
                </a:cubicBezTo>
                <a:cubicBezTo>
                  <a:pt x="0" y="1321"/>
                  <a:pt x="170" y="1399"/>
                  <a:pt x="641" y="1399"/>
                </a:cubicBezTo>
                <a:cubicBezTo>
                  <a:pt x="1113" y="1399"/>
                  <a:pt x="1283" y="1319"/>
                  <a:pt x="1283" y="1024"/>
                </a:cubicBezTo>
                <a:cubicBezTo>
                  <a:pt x="1283" y="775"/>
                  <a:pt x="1054" y="536"/>
                  <a:pt x="818" y="469"/>
                </a:cubicBezTo>
                <a:close/>
                <a:moveTo>
                  <a:pt x="589" y="642"/>
                </a:moveTo>
                <a:lnTo>
                  <a:pt x="643" y="642"/>
                </a:lnTo>
                <a:cubicBezTo>
                  <a:pt x="648" y="642"/>
                  <a:pt x="650" y="646"/>
                  <a:pt x="650" y="651"/>
                </a:cubicBezTo>
                <a:lnTo>
                  <a:pt x="650" y="703"/>
                </a:lnTo>
                <a:cubicBezTo>
                  <a:pt x="691" y="706"/>
                  <a:pt x="719" y="717"/>
                  <a:pt x="736" y="725"/>
                </a:cubicBezTo>
                <a:cubicBezTo>
                  <a:pt x="740" y="727"/>
                  <a:pt x="743" y="732"/>
                  <a:pt x="742" y="735"/>
                </a:cubicBezTo>
                <a:lnTo>
                  <a:pt x="723" y="795"/>
                </a:lnTo>
                <a:cubicBezTo>
                  <a:pt x="722" y="797"/>
                  <a:pt x="720" y="801"/>
                  <a:pt x="718" y="802"/>
                </a:cubicBezTo>
                <a:cubicBezTo>
                  <a:pt x="716" y="803"/>
                  <a:pt x="713" y="801"/>
                  <a:pt x="711" y="800"/>
                </a:cubicBezTo>
                <a:cubicBezTo>
                  <a:pt x="694" y="791"/>
                  <a:pt x="668" y="778"/>
                  <a:pt x="626" y="778"/>
                </a:cubicBezTo>
                <a:cubicBezTo>
                  <a:pt x="592" y="778"/>
                  <a:pt x="572" y="793"/>
                  <a:pt x="572" y="817"/>
                </a:cubicBezTo>
                <a:cubicBezTo>
                  <a:pt x="572" y="838"/>
                  <a:pt x="591" y="851"/>
                  <a:pt x="647" y="873"/>
                </a:cubicBezTo>
                <a:cubicBezTo>
                  <a:pt x="724" y="902"/>
                  <a:pt x="759" y="942"/>
                  <a:pt x="759" y="1003"/>
                </a:cubicBezTo>
                <a:cubicBezTo>
                  <a:pt x="758" y="1065"/>
                  <a:pt x="714" y="1112"/>
                  <a:pt x="647" y="1126"/>
                </a:cubicBezTo>
                <a:lnTo>
                  <a:pt x="647" y="1187"/>
                </a:lnTo>
                <a:cubicBezTo>
                  <a:pt x="647" y="1191"/>
                  <a:pt x="644" y="1195"/>
                  <a:pt x="640" y="1195"/>
                </a:cubicBezTo>
                <a:lnTo>
                  <a:pt x="584" y="1195"/>
                </a:lnTo>
                <a:cubicBezTo>
                  <a:pt x="579" y="1195"/>
                  <a:pt x="577" y="1191"/>
                  <a:pt x="577" y="1187"/>
                </a:cubicBezTo>
                <a:lnTo>
                  <a:pt x="577" y="1131"/>
                </a:lnTo>
                <a:cubicBezTo>
                  <a:pt x="538" y="1128"/>
                  <a:pt x="498" y="1117"/>
                  <a:pt x="474" y="1102"/>
                </a:cubicBezTo>
                <a:cubicBezTo>
                  <a:pt x="470" y="1100"/>
                  <a:pt x="469" y="1097"/>
                  <a:pt x="470" y="1093"/>
                </a:cubicBezTo>
                <a:lnTo>
                  <a:pt x="487" y="1031"/>
                </a:lnTo>
                <a:cubicBezTo>
                  <a:pt x="488" y="1028"/>
                  <a:pt x="490" y="1026"/>
                  <a:pt x="492" y="1026"/>
                </a:cubicBezTo>
                <a:cubicBezTo>
                  <a:pt x="495" y="1025"/>
                  <a:pt x="498" y="1024"/>
                  <a:pt x="501" y="1026"/>
                </a:cubicBezTo>
                <a:cubicBezTo>
                  <a:pt x="518" y="1036"/>
                  <a:pt x="554" y="1053"/>
                  <a:pt x="599" y="1053"/>
                </a:cubicBezTo>
                <a:cubicBezTo>
                  <a:pt x="637" y="1053"/>
                  <a:pt x="660" y="1036"/>
                  <a:pt x="660" y="1010"/>
                </a:cubicBezTo>
                <a:cubicBezTo>
                  <a:pt x="660" y="985"/>
                  <a:pt x="642" y="968"/>
                  <a:pt x="594" y="951"/>
                </a:cubicBezTo>
                <a:cubicBezTo>
                  <a:pt x="535" y="929"/>
                  <a:pt x="475" y="898"/>
                  <a:pt x="475" y="825"/>
                </a:cubicBezTo>
                <a:cubicBezTo>
                  <a:pt x="475" y="766"/>
                  <a:pt x="515" y="721"/>
                  <a:pt x="580" y="707"/>
                </a:cubicBezTo>
                <a:lnTo>
                  <a:pt x="580" y="651"/>
                </a:lnTo>
                <a:cubicBezTo>
                  <a:pt x="580" y="646"/>
                  <a:pt x="584" y="642"/>
                  <a:pt x="589" y="642"/>
                </a:cubicBez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5" name="Opened Folder"/>
          <p:cNvSpPr>
            <a:spLocks noChangeAspect="1" noEditPoints="1"/>
          </p:cNvSpPr>
          <p:nvPr/>
        </p:nvSpPr>
        <p:spPr bwMode="auto">
          <a:xfrm>
            <a:off x="10738644" y="322230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9869391" y="4066699"/>
            <a:ext cx="144780" cy="153071"/>
            <a:chOff x="7633826" y="1604435"/>
            <a:chExt cx="144780" cy="153071"/>
          </a:xfrm>
        </p:grpSpPr>
        <p:sp>
          <p:nvSpPr>
            <p:cNvPr id="67" name="Oval 66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68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68"/>
          <p:cNvGrpSpPr/>
          <p:nvPr/>
        </p:nvGrpSpPr>
        <p:grpSpPr>
          <a:xfrm>
            <a:off x="9876717" y="4548122"/>
            <a:ext cx="144780" cy="153071"/>
            <a:chOff x="7633826" y="1604435"/>
            <a:chExt cx="144780" cy="153071"/>
          </a:xfrm>
        </p:grpSpPr>
        <p:sp>
          <p:nvSpPr>
            <p:cNvPr id="70" name="Oval 69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78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/>
          <p:cNvGrpSpPr/>
          <p:nvPr/>
        </p:nvGrpSpPr>
        <p:grpSpPr>
          <a:xfrm>
            <a:off x="9869391" y="5059484"/>
            <a:ext cx="144780" cy="153071"/>
            <a:chOff x="7633826" y="1604435"/>
            <a:chExt cx="144780" cy="153071"/>
          </a:xfrm>
        </p:grpSpPr>
        <p:sp>
          <p:nvSpPr>
            <p:cNvPr id="80" name="Oval 79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1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Accept"/>
          <p:cNvSpPr>
            <a:spLocks noChangeAspect="1"/>
          </p:cNvSpPr>
          <p:nvPr/>
        </p:nvSpPr>
        <p:spPr bwMode="auto">
          <a:xfrm>
            <a:off x="2409756" y="4074873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2" name="Accept"/>
          <p:cNvSpPr>
            <a:spLocks noChangeAspect="1"/>
          </p:cNvSpPr>
          <p:nvPr/>
        </p:nvSpPr>
        <p:spPr bwMode="auto">
          <a:xfrm>
            <a:off x="2413253" y="4596401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3" name="Straight Connector 102"/>
          <p:cNvCxnSpPr/>
          <p:nvPr/>
        </p:nvCxnSpPr>
        <p:spPr>
          <a:xfrm>
            <a:off x="9435388" y="2464240"/>
            <a:ext cx="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7773990" y="2051256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9145590" y="2051255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7" name="TextBox 106"/>
          <p:cNvSpPr txBox="1"/>
          <p:nvPr/>
        </p:nvSpPr>
        <p:spPr>
          <a:xfrm>
            <a:off x="9236354" y="2053046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9841808" y="2053046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9145590" y="2363204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9194836" y="2376707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1" name="Straight Connector 110"/>
          <p:cNvCxnSpPr/>
          <p:nvPr/>
        </p:nvCxnSpPr>
        <p:spPr>
          <a:xfrm>
            <a:off x="9145589" y="2362700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odal Dialog Overlay"/>
          <p:cNvSpPr>
            <a:spLocks/>
          </p:cNvSpPr>
          <p:nvPr/>
        </p:nvSpPr>
        <p:spPr bwMode="auto">
          <a:xfrm>
            <a:off x="362059" y="790113"/>
            <a:ext cx="11507386" cy="5788240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195586" y="2079059"/>
            <a:ext cx="6768000" cy="298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4" name="TextBox 113"/>
          <p:cNvSpPr txBox="1"/>
          <p:nvPr/>
        </p:nvSpPr>
        <p:spPr>
          <a:xfrm>
            <a:off x="3195587" y="2173282"/>
            <a:ext cx="2763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Documentos de Liquidación de Partida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295967" y="2566531"/>
            <a:ext cx="6485105" cy="2184583"/>
            <a:chOff x="3295967" y="2566531"/>
            <a:chExt cx="6234419" cy="2184583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4"/>
            <a:srcRect b="49849"/>
            <a:stretch/>
          </p:blipFill>
          <p:spPr>
            <a:xfrm>
              <a:off x="3295967" y="2566531"/>
              <a:ext cx="6234419" cy="2159473"/>
            </a:xfrm>
            <a:prstGeom prst="rect">
              <a:avLst/>
            </a:prstGeom>
          </p:spPr>
        </p:pic>
        <p:grpSp>
          <p:nvGrpSpPr>
            <p:cNvPr id="94" name="Group 93"/>
            <p:cNvGrpSpPr/>
            <p:nvPr/>
          </p:nvGrpSpPr>
          <p:grpSpPr>
            <a:xfrm>
              <a:off x="3387375" y="3301120"/>
              <a:ext cx="6048726" cy="1449994"/>
              <a:chOff x="3387375" y="3301120"/>
              <a:chExt cx="6048726" cy="1449994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 rotWithShape="1">
              <a:blip r:embed="rId5"/>
              <a:srcRect t="1" b="9199"/>
              <a:stretch/>
            </p:blipFill>
            <p:spPr>
              <a:xfrm>
                <a:off x="3387375" y="3301120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96" name="Rectangle 95"/>
              <p:cNvSpPr/>
              <p:nvPr/>
            </p:nvSpPr>
            <p:spPr>
              <a:xfrm>
                <a:off x="3633783" y="3419475"/>
                <a:ext cx="2664000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Carta Director Liquidación Partida No. 1 FE.pdf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  <p:pic>
            <p:nvPicPr>
              <p:cNvPr id="97" name="Picture 96"/>
              <p:cNvPicPr>
                <a:picLocks noChangeAspect="1"/>
              </p:cNvPicPr>
              <p:nvPr/>
            </p:nvPicPr>
            <p:blipFill rotWithShape="1">
              <a:blip r:embed="rId5"/>
              <a:srcRect t="1" b="9199"/>
              <a:stretch/>
            </p:blipFill>
            <p:spPr>
              <a:xfrm>
                <a:off x="3387375" y="3666418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98" name="Rectangle 97"/>
              <p:cNvSpPr/>
              <p:nvPr/>
            </p:nvSpPr>
            <p:spPr>
              <a:xfrm>
                <a:off x="3633784" y="3784773"/>
                <a:ext cx="2880000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Relación de Viajes </a:t>
                </a:r>
                <a:r>
                  <a:rPr lang="es-DO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Liquidación Partida No. 1 FE.pdf</a:t>
                </a:r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 rotWithShape="1">
              <a:blip r:embed="rId5"/>
              <a:srcRect t="1" b="9199"/>
              <a:stretch/>
            </p:blipFill>
            <p:spPr>
              <a:xfrm>
                <a:off x="3387375" y="4031716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121" name="Rectangle 120"/>
              <p:cNvSpPr/>
              <p:nvPr/>
            </p:nvSpPr>
            <p:spPr>
              <a:xfrm>
                <a:off x="3633784" y="4150071"/>
                <a:ext cx="1900241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Participantes Viaje No. 83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5"/>
              <a:srcRect t="1" b="9199"/>
              <a:stretch/>
            </p:blipFill>
            <p:spPr>
              <a:xfrm>
                <a:off x="3387375" y="4397014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123" name="Rectangle 122"/>
              <p:cNvSpPr/>
              <p:nvPr/>
            </p:nvSpPr>
            <p:spPr>
              <a:xfrm>
                <a:off x="3633784" y="4515369"/>
                <a:ext cx="2290766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Juan Pérez Viaje No.83-Recepción.pdf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cxnSp>
        <p:nvCxnSpPr>
          <p:cNvPr id="115" name="Straight Connector 114"/>
          <p:cNvCxnSpPr/>
          <p:nvPr/>
        </p:nvCxnSpPr>
        <p:spPr>
          <a:xfrm>
            <a:off x="3195586" y="2492919"/>
            <a:ext cx="6754770" cy="0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Delete"/>
          <p:cNvSpPr>
            <a:spLocks noChangeAspect="1"/>
          </p:cNvSpPr>
          <p:nvPr/>
        </p:nvSpPr>
        <p:spPr bwMode="auto">
          <a:xfrm>
            <a:off x="9655620" y="2249342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2190061" y="1931277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64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509" y="3139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DO" dirty="0"/>
          </a:p>
        </p:txBody>
      </p:sp>
      <p:sp>
        <p:nvSpPr>
          <p:cNvPr id="4" name="Rectangle 3"/>
          <p:cNvSpPr/>
          <p:nvPr/>
        </p:nvSpPr>
        <p:spPr>
          <a:xfrm>
            <a:off x="946464" y="3099594"/>
            <a:ext cx="6811796" cy="1717040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4000" b="1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Aprovisionamiento de Viajes</a:t>
            </a:r>
          </a:p>
          <a:p>
            <a:r>
              <a:rPr lang="es-DO" sz="2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96" y="1662938"/>
            <a:ext cx="1097590" cy="108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2" y="1984530"/>
            <a:ext cx="2077413" cy="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4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376270"/>
            <a:ext cx="9792000" cy="47814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Aprovisionar Viajes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5850" y="254537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52459" y="5856870"/>
            <a:ext cx="1621704" cy="180000"/>
            <a:chOff x="8422521" y="5411950"/>
            <a:chExt cx="1621704" cy="180000"/>
          </a:xfrm>
        </p:grpSpPr>
        <p:sp>
          <p:nvSpPr>
            <p:cNvPr id="24" name="Rectangle 2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58714"/>
              </p:ext>
            </p:extLst>
          </p:nvPr>
        </p:nvGraphicFramePr>
        <p:xfrm>
          <a:off x="1965850" y="2820776"/>
          <a:ext cx="9608312" cy="29629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417674"/>
                <a:gridCol w="1860273"/>
                <a:gridCol w="607603"/>
                <a:gridCol w="609600"/>
                <a:gridCol w="533400"/>
                <a:gridCol w="533400"/>
                <a:gridCol w="594360"/>
                <a:gridCol w="586740"/>
                <a:gridCol w="685800"/>
                <a:gridCol w="525780"/>
                <a:gridCol w="579120"/>
                <a:gridCol w="441960"/>
                <a:gridCol w="723900"/>
                <a:gridCol w="700422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Fondo Extraordinario</a:t>
                      </a:r>
                    </a:p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9849589" y="3355212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8" name="Oval 37"/>
          <p:cNvSpPr/>
          <p:nvPr/>
        </p:nvSpPr>
        <p:spPr>
          <a:xfrm>
            <a:off x="9849589" y="3875275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9" name="Oval 38"/>
          <p:cNvSpPr/>
          <p:nvPr/>
        </p:nvSpPr>
        <p:spPr>
          <a:xfrm>
            <a:off x="9843629" y="4917569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6" name="Oval 45"/>
          <p:cNvSpPr/>
          <p:nvPr/>
        </p:nvSpPr>
        <p:spPr>
          <a:xfrm>
            <a:off x="9843629" y="5437632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grpSp>
        <p:nvGrpSpPr>
          <p:cNvPr id="47" name="Group 46"/>
          <p:cNvGrpSpPr/>
          <p:nvPr/>
        </p:nvGrpSpPr>
        <p:grpSpPr>
          <a:xfrm>
            <a:off x="9846826" y="4399889"/>
            <a:ext cx="144780" cy="153071"/>
            <a:chOff x="7633826" y="1604435"/>
            <a:chExt cx="144780" cy="153071"/>
          </a:xfrm>
        </p:grpSpPr>
        <p:sp>
          <p:nvSpPr>
            <p:cNvPr id="48" name="Oval 47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49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Oval 64"/>
          <p:cNvSpPr/>
          <p:nvPr/>
        </p:nvSpPr>
        <p:spPr>
          <a:xfrm>
            <a:off x="2958771" y="5953561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6" name="Rectangle 65"/>
          <p:cNvSpPr/>
          <p:nvPr/>
        </p:nvSpPr>
        <p:spPr>
          <a:xfrm>
            <a:off x="3082643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39739" y="5953561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8" name="Rectangle 67"/>
          <p:cNvSpPr/>
          <p:nvPr/>
        </p:nvSpPr>
        <p:spPr>
          <a:xfrm>
            <a:off x="3963611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Ejecución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44579" y="5930069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601675" y="5953561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78" name="Rectangle 77"/>
          <p:cNvSpPr/>
          <p:nvPr/>
        </p:nvSpPr>
        <p:spPr>
          <a:xfrm>
            <a:off x="5725547" y="5930069"/>
            <a:ext cx="6222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Suspendido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10189" y="5935391"/>
            <a:ext cx="11753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Leyenda Estado de Viajes: </a:t>
            </a:r>
            <a:endParaRPr lang="es-DO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347833" y="5953561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81" name="Rectangle 80"/>
          <p:cNvSpPr/>
          <p:nvPr/>
        </p:nvSpPr>
        <p:spPr>
          <a:xfrm>
            <a:off x="6471705" y="5930069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20707" y="5953561"/>
            <a:ext cx="144780" cy="153071"/>
            <a:chOff x="7633826" y="1604435"/>
            <a:chExt cx="144780" cy="153071"/>
          </a:xfrm>
        </p:grpSpPr>
        <p:sp>
          <p:nvSpPr>
            <p:cNvPr id="83" name="Oval 82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4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110"/>
          <p:cNvSpPr/>
          <p:nvPr/>
        </p:nvSpPr>
        <p:spPr>
          <a:xfrm>
            <a:off x="4940414" y="1461540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312014" y="1461539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3" name="TextBox 112"/>
          <p:cNvSpPr txBox="1"/>
          <p:nvPr/>
        </p:nvSpPr>
        <p:spPr>
          <a:xfrm>
            <a:off x="6402778" y="146333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08232" y="146333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312014" y="1773488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61260" y="1786991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312013" y="1772984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973718" y="1480727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45318" y="1480726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1" name="TextBox 120"/>
          <p:cNvSpPr txBox="1"/>
          <p:nvPr/>
        </p:nvSpPr>
        <p:spPr>
          <a:xfrm>
            <a:off x="3436082" y="148251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041536" y="148251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345318" y="1792675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387350" y="1802368"/>
            <a:ext cx="12875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 (57%)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345316" y="1792171"/>
            <a:ext cx="7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962303" y="2463461"/>
            <a:ext cx="961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879611" y="2202156"/>
            <a:ext cx="15552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Aprovisionamiento de Viajes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599161" y="2545372"/>
            <a:ext cx="115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Acciones masivas         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9" name="Accept"/>
          <p:cNvSpPr>
            <a:spLocks noChangeAspect="1"/>
          </p:cNvSpPr>
          <p:nvPr/>
        </p:nvSpPr>
        <p:spPr bwMode="auto">
          <a:xfrm>
            <a:off x="3837940" y="2575402"/>
            <a:ext cx="127000" cy="12223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50021" y="2214921"/>
            <a:ext cx="239722" cy="233574"/>
          </a:xfrm>
          <a:prstGeom prst="rect">
            <a:avLst/>
          </a:prstGeom>
        </p:spPr>
      </p:pic>
      <p:sp>
        <p:nvSpPr>
          <p:cNvPr id="133" name="Filter"/>
          <p:cNvSpPr>
            <a:spLocks noChangeAspect="1" noEditPoints="1"/>
          </p:cNvSpPr>
          <p:nvPr/>
        </p:nvSpPr>
        <p:spPr bwMode="auto">
          <a:xfrm>
            <a:off x="11135629" y="226452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161" name="TextBox 160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Printer"/>
          <p:cNvSpPr>
            <a:spLocks noChangeAspect="1" noEditPoints="1"/>
          </p:cNvSpPr>
          <p:nvPr/>
        </p:nvSpPr>
        <p:spPr bwMode="auto">
          <a:xfrm>
            <a:off x="11040117" y="3888911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Excel"/>
          <p:cNvSpPr>
            <a:spLocks noChangeAspect="1" noEditPoints="1"/>
          </p:cNvSpPr>
          <p:nvPr/>
        </p:nvSpPr>
        <p:spPr bwMode="auto">
          <a:xfrm>
            <a:off x="11341932" y="2261530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Printer"/>
          <p:cNvSpPr>
            <a:spLocks noChangeAspect="1" noEditPoints="1"/>
          </p:cNvSpPr>
          <p:nvPr/>
        </p:nvSpPr>
        <p:spPr bwMode="auto">
          <a:xfrm>
            <a:off x="11038512" y="4397447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Printer"/>
          <p:cNvSpPr>
            <a:spLocks noChangeAspect="1" noEditPoints="1"/>
          </p:cNvSpPr>
          <p:nvPr/>
        </p:nvSpPr>
        <p:spPr bwMode="auto">
          <a:xfrm>
            <a:off x="11036908" y="4915608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Opened Folder"/>
          <p:cNvSpPr>
            <a:spLocks noChangeAspect="1" noEditPoints="1"/>
          </p:cNvSpPr>
          <p:nvPr/>
        </p:nvSpPr>
        <p:spPr bwMode="auto">
          <a:xfrm>
            <a:off x="11264424" y="391572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Opened Folder"/>
          <p:cNvSpPr>
            <a:spLocks noChangeAspect="1" noEditPoints="1"/>
          </p:cNvSpPr>
          <p:nvPr/>
        </p:nvSpPr>
        <p:spPr bwMode="auto">
          <a:xfrm>
            <a:off x="11245538" y="442594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Opened Folder"/>
          <p:cNvSpPr>
            <a:spLocks noChangeAspect="1" noEditPoints="1"/>
          </p:cNvSpPr>
          <p:nvPr/>
        </p:nvSpPr>
        <p:spPr bwMode="auto">
          <a:xfrm>
            <a:off x="11245539" y="494681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9940982" y="253534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8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376270"/>
            <a:ext cx="9792000" cy="47814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Aprovisionar Viajes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5850" y="254537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52459" y="5856870"/>
            <a:ext cx="1621704" cy="180000"/>
            <a:chOff x="8422521" y="5411950"/>
            <a:chExt cx="1621704" cy="180000"/>
          </a:xfrm>
        </p:grpSpPr>
        <p:sp>
          <p:nvSpPr>
            <p:cNvPr id="24" name="Rectangle 2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58714"/>
              </p:ext>
            </p:extLst>
          </p:nvPr>
        </p:nvGraphicFramePr>
        <p:xfrm>
          <a:off x="1965850" y="2820776"/>
          <a:ext cx="9608312" cy="29629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417674"/>
                <a:gridCol w="1860273"/>
                <a:gridCol w="607603"/>
                <a:gridCol w="609600"/>
                <a:gridCol w="533400"/>
                <a:gridCol w="533400"/>
                <a:gridCol w="594360"/>
                <a:gridCol w="586740"/>
                <a:gridCol w="685800"/>
                <a:gridCol w="525780"/>
                <a:gridCol w="579120"/>
                <a:gridCol w="441960"/>
                <a:gridCol w="723900"/>
                <a:gridCol w="700422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Fondo Extraordinario</a:t>
                      </a:r>
                    </a:p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9849589" y="3355212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8" name="Oval 37"/>
          <p:cNvSpPr/>
          <p:nvPr/>
        </p:nvSpPr>
        <p:spPr>
          <a:xfrm>
            <a:off x="9849589" y="3875275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9" name="Oval 38"/>
          <p:cNvSpPr/>
          <p:nvPr/>
        </p:nvSpPr>
        <p:spPr>
          <a:xfrm>
            <a:off x="9843629" y="4917569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6" name="Oval 45"/>
          <p:cNvSpPr/>
          <p:nvPr/>
        </p:nvSpPr>
        <p:spPr>
          <a:xfrm>
            <a:off x="9843629" y="5437632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grpSp>
        <p:nvGrpSpPr>
          <p:cNvPr id="47" name="Group 46"/>
          <p:cNvGrpSpPr/>
          <p:nvPr/>
        </p:nvGrpSpPr>
        <p:grpSpPr>
          <a:xfrm>
            <a:off x="9846826" y="4399889"/>
            <a:ext cx="144780" cy="153071"/>
            <a:chOff x="7633826" y="1604435"/>
            <a:chExt cx="144780" cy="153071"/>
          </a:xfrm>
        </p:grpSpPr>
        <p:sp>
          <p:nvSpPr>
            <p:cNvPr id="48" name="Oval 47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49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Oval 64"/>
          <p:cNvSpPr/>
          <p:nvPr/>
        </p:nvSpPr>
        <p:spPr>
          <a:xfrm>
            <a:off x="2958771" y="5953561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6" name="Rectangle 65"/>
          <p:cNvSpPr/>
          <p:nvPr/>
        </p:nvSpPr>
        <p:spPr>
          <a:xfrm>
            <a:off x="3082643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39739" y="5953561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8" name="Rectangle 67"/>
          <p:cNvSpPr/>
          <p:nvPr/>
        </p:nvSpPr>
        <p:spPr>
          <a:xfrm>
            <a:off x="3963611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Ejecución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44579" y="5930069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601675" y="5953561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78" name="Rectangle 77"/>
          <p:cNvSpPr/>
          <p:nvPr/>
        </p:nvSpPr>
        <p:spPr>
          <a:xfrm>
            <a:off x="5725547" y="5930069"/>
            <a:ext cx="6222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Suspendido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10189" y="5935391"/>
            <a:ext cx="11753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Leyenda Estado de Viajes: </a:t>
            </a:r>
            <a:endParaRPr lang="es-DO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347833" y="5953561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81" name="Rectangle 80"/>
          <p:cNvSpPr/>
          <p:nvPr/>
        </p:nvSpPr>
        <p:spPr>
          <a:xfrm>
            <a:off x="6471705" y="5930069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20707" y="5953561"/>
            <a:ext cx="144780" cy="153071"/>
            <a:chOff x="7633826" y="1604435"/>
            <a:chExt cx="144780" cy="153071"/>
          </a:xfrm>
        </p:grpSpPr>
        <p:sp>
          <p:nvSpPr>
            <p:cNvPr id="83" name="Oval 82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4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110"/>
          <p:cNvSpPr/>
          <p:nvPr/>
        </p:nvSpPr>
        <p:spPr>
          <a:xfrm>
            <a:off x="4922658" y="1461540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294258" y="1461539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3" name="TextBox 112"/>
          <p:cNvSpPr txBox="1"/>
          <p:nvPr/>
        </p:nvSpPr>
        <p:spPr>
          <a:xfrm>
            <a:off x="6385022" y="146333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90476" y="146333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294258" y="1773488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43504" y="1786991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294257" y="1772984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955962" y="1480727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27562" y="1480726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1" name="TextBox 120"/>
          <p:cNvSpPr txBox="1"/>
          <p:nvPr/>
        </p:nvSpPr>
        <p:spPr>
          <a:xfrm>
            <a:off x="3418326" y="148251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023780" y="148251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327562" y="1792675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369594" y="1802368"/>
            <a:ext cx="12875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 (57%)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327560" y="1792171"/>
            <a:ext cx="7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962303" y="2463461"/>
            <a:ext cx="961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879611" y="2202156"/>
            <a:ext cx="15552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Aprovisionamiento de Viajes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599161" y="2545372"/>
            <a:ext cx="115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Acciones masivas         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9" name="Accept"/>
          <p:cNvSpPr>
            <a:spLocks noChangeAspect="1"/>
          </p:cNvSpPr>
          <p:nvPr/>
        </p:nvSpPr>
        <p:spPr bwMode="auto">
          <a:xfrm>
            <a:off x="3837940" y="2575402"/>
            <a:ext cx="127000" cy="12223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50021" y="2214921"/>
            <a:ext cx="239722" cy="233574"/>
          </a:xfrm>
          <a:prstGeom prst="rect">
            <a:avLst/>
          </a:prstGeom>
        </p:spPr>
      </p:pic>
      <p:sp>
        <p:nvSpPr>
          <p:cNvPr id="133" name="Filter"/>
          <p:cNvSpPr>
            <a:spLocks noChangeAspect="1" noEditPoints="1"/>
          </p:cNvSpPr>
          <p:nvPr/>
        </p:nvSpPr>
        <p:spPr bwMode="auto">
          <a:xfrm>
            <a:off x="11135629" y="226452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161" name="TextBox 160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Printer"/>
          <p:cNvSpPr>
            <a:spLocks noChangeAspect="1" noEditPoints="1"/>
          </p:cNvSpPr>
          <p:nvPr/>
        </p:nvSpPr>
        <p:spPr bwMode="auto">
          <a:xfrm>
            <a:off x="11040117" y="3888911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Excel"/>
          <p:cNvSpPr>
            <a:spLocks noChangeAspect="1" noEditPoints="1"/>
          </p:cNvSpPr>
          <p:nvPr/>
        </p:nvSpPr>
        <p:spPr bwMode="auto">
          <a:xfrm>
            <a:off x="11341932" y="2261530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Printer"/>
          <p:cNvSpPr>
            <a:spLocks noChangeAspect="1" noEditPoints="1"/>
          </p:cNvSpPr>
          <p:nvPr/>
        </p:nvSpPr>
        <p:spPr bwMode="auto">
          <a:xfrm>
            <a:off x="11038512" y="4397447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Printer"/>
          <p:cNvSpPr>
            <a:spLocks noChangeAspect="1" noEditPoints="1"/>
          </p:cNvSpPr>
          <p:nvPr/>
        </p:nvSpPr>
        <p:spPr bwMode="auto">
          <a:xfrm>
            <a:off x="11036908" y="4915608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Opened Folder"/>
          <p:cNvSpPr>
            <a:spLocks noChangeAspect="1" noEditPoints="1"/>
          </p:cNvSpPr>
          <p:nvPr/>
        </p:nvSpPr>
        <p:spPr bwMode="auto">
          <a:xfrm>
            <a:off x="11264424" y="391572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Opened Folder"/>
          <p:cNvSpPr>
            <a:spLocks noChangeAspect="1" noEditPoints="1"/>
          </p:cNvSpPr>
          <p:nvPr/>
        </p:nvSpPr>
        <p:spPr bwMode="auto">
          <a:xfrm>
            <a:off x="11245538" y="442594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Opened Folder"/>
          <p:cNvSpPr>
            <a:spLocks noChangeAspect="1" noEditPoints="1"/>
          </p:cNvSpPr>
          <p:nvPr/>
        </p:nvSpPr>
        <p:spPr bwMode="auto">
          <a:xfrm>
            <a:off x="11245539" y="494681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2599161" y="2735262"/>
            <a:ext cx="1699462" cy="52207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Aprovisionar con Fondo Fijo</a:t>
            </a:r>
          </a:p>
          <a:p>
            <a:endParaRPr lang="es-DO" sz="7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Aprovisionar con Fondo Extraordinario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Accept"/>
          <p:cNvSpPr>
            <a:spLocks noChangeAspect="1"/>
          </p:cNvSpPr>
          <p:nvPr/>
        </p:nvSpPr>
        <p:spPr bwMode="auto">
          <a:xfrm>
            <a:off x="2045880" y="3422320"/>
            <a:ext cx="82851" cy="79744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9940982" y="253534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2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376270"/>
            <a:ext cx="9792000" cy="47814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Aprovisionar Viajes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5850" y="254537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52459" y="5856870"/>
            <a:ext cx="1621704" cy="180000"/>
            <a:chOff x="8422521" y="5411950"/>
            <a:chExt cx="1621704" cy="180000"/>
          </a:xfrm>
        </p:grpSpPr>
        <p:sp>
          <p:nvSpPr>
            <p:cNvPr id="24" name="Rectangle 2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58714"/>
              </p:ext>
            </p:extLst>
          </p:nvPr>
        </p:nvGraphicFramePr>
        <p:xfrm>
          <a:off x="1965850" y="2820776"/>
          <a:ext cx="9608312" cy="29629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417674"/>
                <a:gridCol w="1860273"/>
                <a:gridCol w="607603"/>
                <a:gridCol w="609600"/>
                <a:gridCol w="533400"/>
                <a:gridCol w="533400"/>
                <a:gridCol w="594360"/>
                <a:gridCol w="586740"/>
                <a:gridCol w="685800"/>
                <a:gridCol w="525780"/>
                <a:gridCol w="579120"/>
                <a:gridCol w="441960"/>
                <a:gridCol w="723900"/>
                <a:gridCol w="700422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Fondo Extraordinario</a:t>
                      </a:r>
                    </a:p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9849589" y="3355212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8" name="Oval 37"/>
          <p:cNvSpPr/>
          <p:nvPr/>
        </p:nvSpPr>
        <p:spPr>
          <a:xfrm>
            <a:off x="9849589" y="3875275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9" name="Oval 38"/>
          <p:cNvSpPr/>
          <p:nvPr/>
        </p:nvSpPr>
        <p:spPr>
          <a:xfrm>
            <a:off x="9843629" y="4917569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6" name="Oval 45"/>
          <p:cNvSpPr/>
          <p:nvPr/>
        </p:nvSpPr>
        <p:spPr>
          <a:xfrm>
            <a:off x="9843629" y="5437632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grpSp>
        <p:nvGrpSpPr>
          <p:cNvPr id="47" name="Group 46"/>
          <p:cNvGrpSpPr/>
          <p:nvPr/>
        </p:nvGrpSpPr>
        <p:grpSpPr>
          <a:xfrm>
            <a:off x="9846826" y="4399889"/>
            <a:ext cx="144780" cy="153071"/>
            <a:chOff x="7633826" y="1604435"/>
            <a:chExt cx="144780" cy="153071"/>
          </a:xfrm>
        </p:grpSpPr>
        <p:sp>
          <p:nvSpPr>
            <p:cNvPr id="48" name="Oval 47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49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Oval 64"/>
          <p:cNvSpPr/>
          <p:nvPr/>
        </p:nvSpPr>
        <p:spPr>
          <a:xfrm>
            <a:off x="2958771" y="5953561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6" name="Rectangle 65"/>
          <p:cNvSpPr/>
          <p:nvPr/>
        </p:nvSpPr>
        <p:spPr>
          <a:xfrm>
            <a:off x="3082643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39739" y="5953561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8" name="Rectangle 67"/>
          <p:cNvSpPr/>
          <p:nvPr/>
        </p:nvSpPr>
        <p:spPr>
          <a:xfrm>
            <a:off x="3963611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Ejecución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44579" y="5930069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601675" y="5953561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78" name="Rectangle 77"/>
          <p:cNvSpPr/>
          <p:nvPr/>
        </p:nvSpPr>
        <p:spPr>
          <a:xfrm>
            <a:off x="5725547" y="5930069"/>
            <a:ext cx="6222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Suspendido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10189" y="5935391"/>
            <a:ext cx="11753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Leyenda Estado de Viajes: </a:t>
            </a:r>
            <a:endParaRPr lang="es-DO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347833" y="5953561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81" name="Rectangle 80"/>
          <p:cNvSpPr/>
          <p:nvPr/>
        </p:nvSpPr>
        <p:spPr>
          <a:xfrm>
            <a:off x="6471705" y="5930069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20707" y="5953561"/>
            <a:ext cx="144780" cy="153071"/>
            <a:chOff x="7633826" y="1604435"/>
            <a:chExt cx="144780" cy="153071"/>
          </a:xfrm>
        </p:grpSpPr>
        <p:sp>
          <p:nvSpPr>
            <p:cNvPr id="83" name="Oval 82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4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110"/>
          <p:cNvSpPr/>
          <p:nvPr/>
        </p:nvSpPr>
        <p:spPr>
          <a:xfrm>
            <a:off x="4931536" y="1461540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303136" y="1461539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3" name="TextBox 112"/>
          <p:cNvSpPr txBox="1"/>
          <p:nvPr/>
        </p:nvSpPr>
        <p:spPr>
          <a:xfrm>
            <a:off x="6393900" y="146333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999354" y="146333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303136" y="1773488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52382" y="1786991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303135" y="1772984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964840" y="1480727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36440" y="1480726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1" name="TextBox 120"/>
          <p:cNvSpPr txBox="1"/>
          <p:nvPr/>
        </p:nvSpPr>
        <p:spPr>
          <a:xfrm>
            <a:off x="3427204" y="148251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032658" y="148251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336440" y="1792675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378472" y="1802368"/>
            <a:ext cx="12875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 (57%)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336438" y="1792171"/>
            <a:ext cx="7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962303" y="2463461"/>
            <a:ext cx="961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879611" y="2202156"/>
            <a:ext cx="15552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Aprovisionamiento de Viajes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599161" y="2545372"/>
            <a:ext cx="115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Acciones masivas         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9" name="Accept"/>
          <p:cNvSpPr>
            <a:spLocks noChangeAspect="1"/>
          </p:cNvSpPr>
          <p:nvPr/>
        </p:nvSpPr>
        <p:spPr bwMode="auto">
          <a:xfrm>
            <a:off x="3837940" y="2575402"/>
            <a:ext cx="127000" cy="12223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50021" y="2214921"/>
            <a:ext cx="239722" cy="233574"/>
          </a:xfrm>
          <a:prstGeom prst="rect">
            <a:avLst/>
          </a:prstGeom>
        </p:spPr>
      </p:pic>
      <p:sp>
        <p:nvSpPr>
          <p:cNvPr id="133" name="Filter"/>
          <p:cNvSpPr>
            <a:spLocks noChangeAspect="1" noEditPoints="1"/>
          </p:cNvSpPr>
          <p:nvPr/>
        </p:nvSpPr>
        <p:spPr bwMode="auto">
          <a:xfrm>
            <a:off x="11135629" y="226452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161" name="TextBox 160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Printer"/>
          <p:cNvSpPr>
            <a:spLocks noChangeAspect="1" noEditPoints="1"/>
          </p:cNvSpPr>
          <p:nvPr/>
        </p:nvSpPr>
        <p:spPr bwMode="auto">
          <a:xfrm>
            <a:off x="11040117" y="3888911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Excel"/>
          <p:cNvSpPr>
            <a:spLocks noChangeAspect="1" noEditPoints="1"/>
          </p:cNvSpPr>
          <p:nvPr/>
        </p:nvSpPr>
        <p:spPr bwMode="auto">
          <a:xfrm>
            <a:off x="11341932" y="2261530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Printer"/>
          <p:cNvSpPr>
            <a:spLocks noChangeAspect="1" noEditPoints="1"/>
          </p:cNvSpPr>
          <p:nvPr/>
        </p:nvSpPr>
        <p:spPr bwMode="auto">
          <a:xfrm>
            <a:off x="11038512" y="4397447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Printer"/>
          <p:cNvSpPr>
            <a:spLocks noChangeAspect="1" noEditPoints="1"/>
          </p:cNvSpPr>
          <p:nvPr/>
        </p:nvSpPr>
        <p:spPr bwMode="auto">
          <a:xfrm>
            <a:off x="11036908" y="4915608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Opened Folder"/>
          <p:cNvSpPr>
            <a:spLocks noChangeAspect="1" noEditPoints="1"/>
          </p:cNvSpPr>
          <p:nvPr/>
        </p:nvSpPr>
        <p:spPr bwMode="auto">
          <a:xfrm>
            <a:off x="11264424" y="391572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Opened Folder"/>
          <p:cNvSpPr>
            <a:spLocks noChangeAspect="1" noEditPoints="1"/>
          </p:cNvSpPr>
          <p:nvPr/>
        </p:nvSpPr>
        <p:spPr bwMode="auto">
          <a:xfrm>
            <a:off x="11245538" y="442594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Opened Folder"/>
          <p:cNvSpPr>
            <a:spLocks noChangeAspect="1" noEditPoints="1"/>
          </p:cNvSpPr>
          <p:nvPr/>
        </p:nvSpPr>
        <p:spPr bwMode="auto">
          <a:xfrm>
            <a:off x="11245539" y="494681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Modal Dialog Overlay"/>
          <p:cNvSpPr>
            <a:spLocks/>
          </p:cNvSpPr>
          <p:nvPr/>
        </p:nvSpPr>
        <p:spPr bwMode="auto">
          <a:xfrm>
            <a:off x="362059" y="772356"/>
            <a:ext cx="11440618" cy="5743853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95586" y="2383859"/>
            <a:ext cx="6768000" cy="2175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5" name="TextBox 84"/>
          <p:cNvSpPr txBox="1"/>
          <p:nvPr/>
        </p:nvSpPr>
        <p:spPr>
          <a:xfrm>
            <a:off x="3195587" y="2478082"/>
            <a:ext cx="22541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Generación Formulario Asignación Viáticos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277272" y="3495411"/>
            <a:ext cx="421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Formularios generados satisfactoriamente</a:t>
            </a:r>
            <a:endParaRPr lang="es-DO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0" name="Opened Folder"/>
          <p:cNvSpPr>
            <a:spLocks noChangeAspect="1" noEditPoints="1"/>
          </p:cNvSpPr>
          <p:nvPr/>
        </p:nvSpPr>
        <p:spPr bwMode="auto">
          <a:xfrm>
            <a:off x="7618130" y="3646080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257457" y="2788746"/>
            <a:ext cx="11112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Aprovisionamiento ID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338424" y="2976615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APR-2017-0001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940982" y="253534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>
            <a:off x="3195586" y="2768129"/>
            <a:ext cx="6754770" cy="0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Delete"/>
          <p:cNvSpPr>
            <a:spLocks noChangeAspect="1"/>
          </p:cNvSpPr>
          <p:nvPr/>
        </p:nvSpPr>
        <p:spPr bwMode="auto">
          <a:xfrm>
            <a:off x="9655620" y="2524552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05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69780" y="1408448"/>
            <a:ext cx="9792000" cy="109228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96263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17632" y="1163063"/>
            <a:ext cx="172515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Última actualización</a:t>
            </a:r>
            <a:r>
              <a:rPr lang="es-DO" sz="7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: 22/08/2017 </a:t>
            </a:r>
            <a:r>
              <a:rPr lang="es-DO" sz="7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14:35:05</a:t>
            </a:r>
            <a:endParaRPr lang="es-DO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8059" y="240794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62059" y="240636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98059" y="262021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62059" y="2618630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801780" y="2608858"/>
            <a:ext cx="4860000" cy="356463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861751" y="2608858"/>
            <a:ext cx="4860000" cy="356463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986441" y="2722164"/>
            <a:ext cx="19591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Fijo Vigente: RD$ 450,000.00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61963" y="2653735"/>
            <a:ext cx="1244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 Extraordinario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032074" y="1688043"/>
            <a:ext cx="1472618" cy="576649"/>
          </a:xfrm>
          <a:prstGeom prst="rect">
            <a:avLst/>
          </a:prstGeom>
          <a:solidFill>
            <a:schemeClr val="tx1">
              <a:lumMod val="75000"/>
              <a:lumOff val="2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032074" y="2127176"/>
            <a:ext cx="1472618" cy="1730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5" name="Rectangle 74"/>
          <p:cNvSpPr/>
          <p:nvPr/>
        </p:nvSpPr>
        <p:spPr>
          <a:xfrm>
            <a:off x="2007897" y="1705758"/>
            <a:ext cx="1373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</a:t>
            </a:r>
          </a:p>
          <a:p>
            <a:r>
              <a:rPr lang="es-DO" sz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Total de </a:t>
            </a:r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127345" y="2113533"/>
            <a:ext cx="13737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 22/08/2017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252762" y="1691798"/>
            <a:ext cx="1472618" cy="576649"/>
          </a:xfrm>
          <a:prstGeom prst="rect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252762" y="2122053"/>
            <a:ext cx="1472618" cy="17302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0" name="Rectangle 89"/>
          <p:cNvSpPr/>
          <p:nvPr/>
        </p:nvSpPr>
        <p:spPr>
          <a:xfrm>
            <a:off x="5228585" y="1682879"/>
            <a:ext cx="1373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</a:t>
            </a:r>
            <a:endParaRPr lang="es-DO" sz="1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 en ejecución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5348033" y="2126166"/>
            <a:ext cx="13737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 22/08/2017</a:t>
            </a:r>
          </a:p>
        </p:txBody>
      </p:sp>
      <p:sp>
        <p:nvSpPr>
          <p:cNvPr id="92" name="Rectangle 91"/>
          <p:cNvSpPr/>
          <p:nvPr/>
        </p:nvSpPr>
        <p:spPr>
          <a:xfrm>
            <a:off x="6856027" y="1700676"/>
            <a:ext cx="1472618" cy="576649"/>
          </a:xfrm>
          <a:prstGeom prst="rect">
            <a:avLst/>
          </a:prstGeom>
          <a:solidFill>
            <a:schemeClr val="accent4">
              <a:lumMod val="5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856027" y="2113175"/>
            <a:ext cx="1472618" cy="17302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4" name="Rectangle 93"/>
          <p:cNvSpPr/>
          <p:nvPr/>
        </p:nvSpPr>
        <p:spPr>
          <a:xfrm>
            <a:off x="6831850" y="1718391"/>
            <a:ext cx="1373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DO" sz="1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 completados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951298" y="2126166"/>
            <a:ext cx="13737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 22/08/2017</a:t>
            </a:r>
          </a:p>
        </p:txBody>
      </p:sp>
      <p:sp>
        <p:nvSpPr>
          <p:cNvPr id="96" name="Rectangle 95"/>
          <p:cNvSpPr/>
          <p:nvPr/>
        </p:nvSpPr>
        <p:spPr>
          <a:xfrm>
            <a:off x="8455066" y="1700676"/>
            <a:ext cx="1472618" cy="576649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8455066" y="2104297"/>
            <a:ext cx="1472618" cy="1730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8" name="Rectangle 97"/>
          <p:cNvSpPr/>
          <p:nvPr/>
        </p:nvSpPr>
        <p:spPr>
          <a:xfrm>
            <a:off x="8430889" y="1718391"/>
            <a:ext cx="1373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DO" sz="1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 suspendidos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8553966" y="2111131"/>
            <a:ext cx="13737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 22/08/2017</a:t>
            </a:r>
          </a:p>
        </p:txBody>
      </p:sp>
      <p:graphicFrame>
        <p:nvGraphicFramePr>
          <p:cNvPr id="104" name="Chart 103"/>
          <p:cNvGraphicFramePr/>
          <p:nvPr>
            <p:extLst>
              <p:ext uri="{D42A27DB-BD31-4B8C-83A1-F6EECF244321}">
                <p14:modId xmlns:p14="http://schemas.microsoft.com/office/powerpoint/2010/main" val="3042688544"/>
              </p:ext>
            </p:extLst>
          </p:nvPr>
        </p:nvGraphicFramePr>
        <p:xfrm>
          <a:off x="7136521" y="2998371"/>
          <a:ext cx="4190518" cy="3017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5" name="Chart 104"/>
          <p:cNvGraphicFramePr/>
          <p:nvPr>
            <p:extLst>
              <p:ext uri="{D42A27DB-BD31-4B8C-83A1-F6EECF244321}">
                <p14:modId xmlns:p14="http://schemas.microsoft.com/office/powerpoint/2010/main" val="1856907127"/>
              </p:ext>
            </p:extLst>
          </p:nvPr>
        </p:nvGraphicFramePr>
        <p:xfrm>
          <a:off x="1926558" y="3066800"/>
          <a:ext cx="4707922" cy="288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7" name="Rectangle 106"/>
          <p:cNvSpPr/>
          <p:nvPr/>
        </p:nvSpPr>
        <p:spPr>
          <a:xfrm>
            <a:off x="10041809" y="1701116"/>
            <a:ext cx="1472618" cy="576649"/>
          </a:xfrm>
          <a:prstGeom prst="rect">
            <a:avLst/>
          </a:prstGeom>
          <a:solidFill>
            <a:srgbClr val="C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10042169" y="2097026"/>
            <a:ext cx="1472618" cy="1730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09" name="Rectangle 108"/>
          <p:cNvSpPr/>
          <p:nvPr/>
        </p:nvSpPr>
        <p:spPr>
          <a:xfrm>
            <a:off x="10017632" y="1718831"/>
            <a:ext cx="1373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DO" sz="14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 cancelados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10164886" y="2111131"/>
            <a:ext cx="13737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 22/08/2017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3581674" y="1677622"/>
            <a:ext cx="1472618" cy="576649"/>
          </a:xfrm>
          <a:prstGeom prst="rect">
            <a:avLst/>
          </a:prstGeom>
          <a:solidFill>
            <a:schemeClr val="accent3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7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3578045" y="2126837"/>
            <a:ext cx="1472618" cy="17302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3" name="Rectangle 112"/>
          <p:cNvSpPr/>
          <p:nvPr/>
        </p:nvSpPr>
        <p:spPr>
          <a:xfrm>
            <a:off x="3557497" y="1668703"/>
            <a:ext cx="137371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4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30</a:t>
            </a:r>
          </a:p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 programados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3676098" y="2094903"/>
            <a:ext cx="137371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DO" sz="7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Al 22/08/2017</a:t>
            </a:r>
          </a:p>
        </p:txBody>
      </p:sp>
      <p:sp>
        <p:nvSpPr>
          <p:cNvPr id="50" name="Filter"/>
          <p:cNvSpPr>
            <a:spLocks noChangeAspect="1" noEditPoints="1"/>
          </p:cNvSpPr>
          <p:nvPr/>
        </p:nvSpPr>
        <p:spPr bwMode="auto">
          <a:xfrm>
            <a:off x="6367289" y="2769151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2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376270"/>
            <a:ext cx="9792000" cy="4781401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Aprovisionar Viajes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5850" y="254537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52459" y="5856870"/>
            <a:ext cx="1621704" cy="180000"/>
            <a:chOff x="8422521" y="5411950"/>
            <a:chExt cx="1621704" cy="180000"/>
          </a:xfrm>
        </p:grpSpPr>
        <p:sp>
          <p:nvSpPr>
            <p:cNvPr id="24" name="Rectangle 2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58714"/>
              </p:ext>
            </p:extLst>
          </p:nvPr>
        </p:nvGraphicFramePr>
        <p:xfrm>
          <a:off x="1965850" y="2820776"/>
          <a:ext cx="9608312" cy="29629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417674"/>
                <a:gridCol w="1860273"/>
                <a:gridCol w="607603"/>
                <a:gridCol w="609600"/>
                <a:gridCol w="533400"/>
                <a:gridCol w="533400"/>
                <a:gridCol w="594360"/>
                <a:gridCol w="586740"/>
                <a:gridCol w="685800"/>
                <a:gridCol w="525780"/>
                <a:gridCol w="579120"/>
                <a:gridCol w="441960"/>
                <a:gridCol w="723900"/>
                <a:gridCol w="700422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Fondo Extraordinario</a:t>
                      </a:r>
                    </a:p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9849589" y="3355212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8" name="Oval 37"/>
          <p:cNvSpPr/>
          <p:nvPr/>
        </p:nvSpPr>
        <p:spPr>
          <a:xfrm>
            <a:off x="9849589" y="3875275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9" name="Oval 38"/>
          <p:cNvSpPr/>
          <p:nvPr/>
        </p:nvSpPr>
        <p:spPr>
          <a:xfrm>
            <a:off x="9843629" y="4917569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6" name="Oval 45"/>
          <p:cNvSpPr/>
          <p:nvPr/>
        </p:nvSpPr>
        <p:spPr>
          <a:xfrm>
            <a:off x="9843629" y="5437632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grpSp>
        <p:nvGrpSpPr>
          <p:cNvPr id="47" name="Group 46"/>
          <p:cNvGrpSpPr/>
          <p:nvPr/>
        </p:nvGrpSpPr>
        <p:grpSpPr>
          <a:xfrm>
            <a:off x="9846826" y="4399889"/>
            <a:ext cx="144780" cy="153071"/>
            <a:chOff x="7633826" y="1604435"/>
            <a:chExt cx="144780" cy="153071"/>
          </a:xfrm>
        </p:grpSpPr>
        <p:sp>
          <p:nvSpPr>
            <p:cNvPr id="48" name="Oval 47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49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Oval 64"/>
          <p:cNvSpPr/>
          <p:nvPr/>
        </p:nvSpPr>
        <p:spPr>
          <a:xfrm>
            <a:off x="2958771" y="5953561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6" name="Rectangle 65"/>
          <p:cNvSpPr/>
          <p:nvPr/>
        </p:nvSpPr>
        <p:spPr>
          <a:xfrm>
            <a:off x="3082643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39739" y="5953561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8" name="Rectangle 67"/>
          <p:cNvSpPr/>
          <p:nvPr/>
        </p:nvSpPr>
        <p:spPr>
          <a:xfrm>
            <a:off x="3963611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Ejecución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44579" y="5930069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601675" y="5953561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78" name="Rectangle 77"/>
          <p:cNvSpPr/>
          <p:nvPr/>
        </p:nvSpPr>
        <p:spPr>
          <a:xfrm>
            <a:off x="5725547" y="5930069"/>
            <a:ext cx="6222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Suspendido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10189" y="5935391"/>
            <a:ext cx="11753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Leyenda Estado de Viajes: </a:t>
            </a:r>
            <a:endParaRPr lang="es-DO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347833" y="5953561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81" name="Rectangle 80"/>
          <p:cNvSpPr/>
          <p:nvPr/>
        </p:nvSpPr>
        <p:spPr>
          <a:xfrm>
            <a:off x="6471705" y="5930069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20707" y="5953561"/>
            <a:ext cx="144780" cy="153071"/>
            <a:chOff x="7633826" y="1604435"/>
            <a:chExt cx="144780" cy="153071"/>
          </a:xfrm>
        </p:grpSpPr>
        <p:sp>
          <p:nvSpPr>
            <p:cNvPr id="83" name="Oval 82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4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110"/>
          <p:cNvSpPr/>
          <p:nvPr/>
        </p:nvSpPr>
        <p:spPr>
          <a:xfrm>
            <a:off x="4931532" y="1461540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303132" y="1461539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3" name="TextBox 112"/>
          <p:cNvSpPr txBox="1"/>
          <p:nvPr/>
        </p:nvSpPr>
        <p:spPr>
          <a:xfrm>
            <a:off x="6397447" y="146333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02901" y="146333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306683" y="1773488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55929" y="1786991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306682" y="1772984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968387" y="1480727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39987" y="1480726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1" name="TextBox 120"/>
          <p:cNvSpPr txBox="1"/>
          <p:nvPr/>
        </p:nvSpPr>
        <p:spPr>
          <a:xfrm>
            <a:off x="3430751" y="148251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036205" y="148251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339987" y="1792675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382019" y="1802368"/>
            <a:ext cx="12875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 (57%)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339985" y="1792171"/>
            <a:ext cx="7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962303" y="2463461"/>
            <a:ext cx="961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879611" y="2202156"/>
            <a:ext cx="15552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Aprovisionamiento de Viajes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599161" y="2545372"/>
            <a:ext cx="115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Acciones masivas         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9" name="Accept"/>
          <p:cNvSpPr>
            <a:spLocks noChangeAspect="1"/>
          </p:cNvSpPr>
          <p:nvPr/>
        </p:nvSpPr>
        <p:spPr bwMode="auto">
          <a:xfrm>
            <a:off x="3837940" y="2575402"/>
            <a:ext cx="127000" cy="12223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50021" y="2214921"/>
            <a:ext cx="239722" cy="233574"/>
          </a:xfrm>
          <a:prstGeom prst="rect">
            <a:avLst/>
          </a:prstGeom>
        </p:spPr>
      </p:pic>
      <p:sp>
        <p:nvSpPr>
          <p:cNvPr id="133" name="Filter"/>
          <p:cNvSpPr>
            <a:spLocks noChangeAspect="1" noEditPoints="1"/>
          </p:cNvSpPr>
          <p:nvPr/>
        </p:nvSpPr>
        <p:spPr bwMode="auto">
          <a:xfrm>
            <a:off x="11135629" y="226452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161" name="TextBox 160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Printer"/>
          <p:cNvSpPr>
            <a:spLocks noChangeAspect="1" noEditPoints="1"/>
          </p:cNvSpPr>
          <p:nvPr/>
        </p:nvSpPr>
        <p:spPr bwMode="auto">
          <a:xfrm>
            <a:off x="11040117" y="3888911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Excel"/>
          <p:cNvSpPr>
            <a:spLocks noChangeAspect="1" noEditPoints="1"/>
          </p:cNvSpPr>
          <p:nvPr/>
        </p:nvSpPr>
        <p:spPr bwMode="auto">
          <a:xfrm>
            <a:off x="11341932" y="2261530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Printer"/>
          <p:cNvSpPr>
            <a:spLocks noChangeAspect="1" noEditPoints="1"/>
          </p:cNvSpPr>
          <p:nvPr/>
        </p:nvSpPr>
        <p:spPr bwMode="auto">
          <a:xfrm>
            <a:off x="11038512" y="4397447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Printer"/>
          <p:cNvSpPr>
            <a:spLocks noChangeAspect="1" noEditPoints="1"/>
          </p:cNvSpPr>
          <p:nvPr/>
        </p:nvSpPr>
        <p:spPr bwMode="auto">
          <a:xfrm>
            <a:off x="11036908" y="4915608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Opened Folder"/>
          <p:cNvSpPr>
            <a:spLocks noChangeAspect="1" noEditPoints="1"/>
          </p:cNvSpPr>
          <p:nvPr/>
        </p:nvSpPr>
        <p:spPr bwMode="auto">
          <a:xfrm>
            <a:off x="11264424" y="391572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Opened Folder"/>
          <p:cNvSpPr>
            <a:spLocks noChangeAspect="1" noEditPoints="1"/>
          </p:cNvSpPr>
          <p:nvPr/>
        </p:nvSpPr>
        <p:spPr bwMode="auto">
          <a:xfrm>
            <a:off x="11245538" y="442594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Opened Folder"/>
          <p:cNvSpPr>
            <a:spLocks noChangeAspect="1" noEditPoints="1"/>
          </p:cNvSpPr>
          <p:nvPr/>
        </p:nvSpPr>
        <p:spPr bwMode="auto">
          <a:xfrm>
            <a:off x="11245539" y="494681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Modal Dialog Overlay"/>
          <p:cNvSpPr>
            <a:spLocks/>
          </p:cNvSpPr>
          <p:nvPr/>
        </p:nvSpPr>
        <p:spPr bwMode="auto">
          <a:xfrm>
            <a:off x="362059" y="781235"/>
            <a:ext cx="11507386" cy="5814874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95586" y="2383859"/>
            <a:ext cx="6768000" cy="2983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5" name="TextBox 84"/>
          <p:cNvSpPr txBox="1"/>
          <p:nvPr/>
        </p:nvSpPr>
        <p:spPr>
          <a:xfrm>
            <a:off x="3195587" y="2478082"/>
            <a:ext cx="1713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Formularios Asignación Viáticos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3240287" y="2852449"/>
            <a:ext cx="6637505" cy="2159473"/>
            <a:chOff x="3295967" y="2566531"/>
            <a:chExt cx="6234419" cy="2159473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5"/>
            <a:srcRect b="49849"/>
            <a:stretch/>
          </p:blipFill>
          <p:spPr>
            <a:xfrm>
              <a:off x="3295967" y="2566531"/>
              <a:ext cx="6234419" cy="2159473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3633784" y="3451308"/>
              <a:ext cx="2340910" cy="1142975"/>
              <a:chOff x="3633784" y="3451308"/>
              <a:chExt cx="2340910" cy="1142975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3650590" y="3451308"/>
                <a:ext cx="2324104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Ridomil</a:t>
                </a:r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 Rojas Viaje </a:t>
                </a:r>
                <a:r>
                  <a:rPr lang="es-DO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No.81 </a:t>
                </a:r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3633784" y="4133117"/>
                <a:ext cx="1900241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Massiel Rivera Viaje No. 81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3633784" y="4446645"/>
                <a:ext cx="2290766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José Dantés Díaz Viaje No.81 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4798" y="3973662"/>
            <a:ext cx="6417173" cy="333333"/>
          </a:xfrm>
          <a:prstGeom prst="rect">
            <a:avLst/>
          </a:prstGeom>
        </p:spPr>
      </p:pic>
      <p:cxnSp>
        <p:nvCxnSpPr>
          <p:cNvPr id="86" name="Straight Connector 85"/>
          <p:cNvCxnSpPr/>
          <p:nvPr/>
        </p:nvCxnSpPr>
        <p:spPr>
          <a:xfrm>
            <a:off x="3195586" y="2768129"/>
            <a:ext cx="6754770" cy="0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Delete"/>
          <p:cNvSpPr>
            <a:spLocks noChangeAspect="1"/>
          </p:cNvSpPr>
          <p:nvPr/>
        </p:nvSpPr>
        <p:spPr bwMode="auto">
          <a:xfrm>
            <a:off x="9655620" y="2524552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940982" y="253534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83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376270"/>
            <a:ext cx="9792000" cy="475385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1031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Aprovisionar Viajes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65850" y="2545372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952459" y="5856870"/>
            <a:ext cx="1621704" cy="180000"/>
            <a:chOff x="8422521" y="5411950"/>
            <a:chExt cx="1621704" cy="180000"/>
          </a:xfrm>
        </p:grpSpPr>
        <p:sp>
          <p:nvSpPr>
            <p:cNvPr id="24" name="Rectangle 23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58714"/>
              </p:ext>
            </p:extLst>
          </p:nvPr>
        </p:nvGraphicFramePr>
        <p:xfrm>
          <a:off x="1965850" y="2820776"/>
          <a:ext cx="9608312" cy="29629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8280"/>
                <a:gridCol w="417674"/>
                <a:gridCol w="1860273"/>
                <a:gridCol w="607603"/>
                <a:gridCol w="609600"/>
                <a:gridCol w="533400"/>
                <a:gridCol w="533400"/>
                <a:gridCol w="594360"/>
                <a:gridCol w="586740"/>
                <a:gridCol w="685800"/>
                <a:gridCol w="525780"/>
                <a:gridCol w="579120"/>
                <a:gridCol w="441960"/>
                <a:gridCol w="723900"/>
                <a:gridCol w="700422"/>
              </a:tblGrid>
              <a:tr h="372101">
                <a:tc>
                  <a:txBody>
                    <a:bodyPr/>
                    <a:lstStyle/>
                    <a:p>
                      <a:pPr algn="ctr"/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Fondo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55,000.00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120,000.00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 Fondo Fijo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4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Asignado Fondo Extraordinario</a:t>
                      </a:r>
                    </a:p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4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u="sng" dirty="0" smtClean="0">
                          <a:solidFill>
                            <a:srgbClr val="00B0F0"/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Asignado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" name="Oval 36"/>
          <p:cNvSpPr/>
          <p:nvPr/>
        </p:nvSpPr>
        <p:spPr>
          <a:xfrm>
            <a:off x="9849589" y="3355212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8" name="Oval 37"/>
          <p:cNvSpPr/>
          <p:nvPr/>
        </p:nvSpPr>
        <p:spPr>
          <a:xfrm>
            <a:off x="9849589" y="3875275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9" name="Oval 38"/>
          <p:cNvSpPr/>
          <p:nvPr/>
        </p:nvSpPr>
        <p:spPr>
          <a:xfrm>
            <a:off x="9843629" y="4917569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6" name="Oval 45"/>
          <p:cNvSpPr/>
          <p:nvPr/>
        </p:nvSpPr>
        <p:spPr>
          <a:xfrm>
            <a:off x="9843629" y="5437632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grpSp>
        <p:nvGrpSpPr>
          <p:cNvPr id="47" name="Group 46"/>
          <p:cNvGrpSpPr/>
          <p:nvPr/>
        </p:nvGrpSpPr>
        <p:grpSpPr>
          <a:xfrm>
            <a:off x="9846826" y="4399889"/>
            <a:ext cx="144780" cy="153071"/>
            <a:chOff x="7633826" y="1604435"/>
            <a:chExt cx="144780" cy="153071"/>
          </a:xfrm>
        </p:grpSpPr>
        <p:sp>
          <p:nvSpPr>
            <p:cNvPr id="48" name="Oval 47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49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5" name="Oval 64"/>
          <p:cNvSpPr/>
          <p:nvPr/>
        </p:nvSpPr>
        <p:spPr>
          <a:xfrm>
            <a:off x="2958771" y="5953561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6" name="Rectangle 65"/>
          <p:cNvSpPr/>
          <p:nvPr/>
        </p:nvSpPr>
        <p:spPr>
          <a:xfrm>
            <a:off x="3082643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839739" y="5953561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68" name="Rectangle 67"/>
          <p:cNvSpPr/>
          <p:nvPr/>
        </p:nvSpPr>
        <p:spPr>
          <a:xfrm>
            <a:off x="3963611" y="5930069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Ejecución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844579" y="5930069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5601675" y="5953561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78" name="Rectangle 77"/>
          <p:cNvSpPr/>
          <p:nvPr/>
        </p:nvSpPr>
        <p:spPr>
          <a:xfrm>
            <a:off x="5725547" y="5930069"/>
            <a:ext cx="6222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Suspendido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810189" y="5935391"/>
            <a:ext cx="11753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Leyenda Estado de Viajes: </a:t>
            </a:r>
            <a:endParaRPr lang="es-DO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6347833" y="5953561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81" name="Rectangle 80"/>
          <p:cNvSpPr/>
          <p:nvPr/>
        </p:nvSpPr>
        <p:spPr>
          <a:xfrm>
            <a:off x="6471705" y="5930069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4720707" y="5953561"/>
            <a:ext cx="144780" cy="153071"/>
            <a:chOff x="7633826" y="1604435"/>
            <a:chExt cx="144780" cy="153071"/>
          </a:xfrm>
        </p:grpSpPr>
        <p:sp>
          <p:nvSpPr>
            <p:cNvPr id="83" name="Oval 82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84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1" name="Rectangle 110"/>
          <p:cNvSpPr/>
          <p:nvPr/>
        </p:nvSpPr>
        <p:spPr>
          <a:xfrm>
            <a:off x="4940409" y="1461540"/>
            <a:ext cx="1371600" cy="5061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Partida Vigente Fondo Extraordinario</a:t>
            </a:r>
          </a:p>
          <a:p>
            <a:r>
              <a:rPr lang="es-DO" sz="900" dirty="0">
                <a:latin typeface="Segoe UI Light" panose="020B0502040204020203" pitchFamily="34" charset="0"/>
                <a:cs typeface="Segoe UI Light" panose="020B0502040204020203" pitchFamily="34" charset="0"/>
              </a:rPr>
              <a:t>RD$ 540,000.00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312009" y="1461539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13" name="TextBox 112"/>
          <p:cNvSpPr txBox="1"/>
          <p:nvPr/>
        </p:nvSpPr>
        <p:spPr>
          <a:xfrm>
            <a:off x="6402773" y="1463330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7008227" y="1463330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5" name="Straight Connector 114"/>
          <p:cNvCxnSpPr/>
          <p:nvPr/>
        </p:nvCxnSpPr>
        <p:spPr>
          <a:xfrm>
            <a:off x="6312009" y="1773488"/>
            <a:ext cx="1371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6361255" y="1786991"/>
            <a:ext cx="127310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 (33%)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>
            <a:off x="6312008" y="1772984"/>
            <a:ext cx="41320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/>
          <p:cNvSpPr/>
          <p:nvPr/>
        </p:nvSpPr>
        <p:spPr>
          <a:xfrm>
            <a:off x="1973713" y="1480727"/>
            <a:ext cx="1371600" cy="50618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1000" b="1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Fondo Fijo</a:t>
            </a:r>
          </a:p>
          <a:p>
            <a:r>
              <a:rPr lang="es-DO" sz="9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RD$ 350,000.00</a:t>
            </a:r>
            <a:endParaRPr lang="es-DO" sz="9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345313" y="1480726"/>
            <a:ext cx="1371600" cy="502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1" name="TextBox 120"/>
          <p:cNvSpPr txBox="1"/>
          <p:nvPr/>
        </p:nvSpPr>
        <p:spPr>
          <a:xfrm>
            <a:off x="3436077" y="1482517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Disponible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041531" y="1482517"/>
            <a:ext cx="580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Reservado</a:t>
            </a:r>
          </a:p>
          <a:p>
            <a:pPr algn="ct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50,000.00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345313" y="1792675"/>
            <a:ext cx="1371600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3387345" y="1802368"/>
            <a:ext cx="128753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200,000.00 (57%) </a:t>
            </a:r>
            <a:r>
              <a:rPr lang="es-DO" sz="7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Consumido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5" name="Straight Connector 124"/>
          <p:cNvCxnSpPr/>
          <p:nvPr/>
        </p:nvCxnSpPr>
        <p:spPr>
          <a:xfrm>
            <a:off x="3345311" y="1792171"/>
            <a:ext cx="7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>
            <a:off x="1962303" y="2463461"/>
            <a:ext cx="9612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879611" y="2202156"/>
            <a:ext cx="155523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Aprovisionamiento de Viajes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599161" y="2545372"/>
            <a:ext cx="115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Acciones masivas         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29" name="Accept"/>
          <p:cNvSpPr>
            <a:spLocks noChangeAspect="1"/>
          </p:cNvSpPr>
          <p:nvPr/>
        </p:nvSpPr>
        <p:spPr bwMode="auto">
          <a:xfrm>
            <a:off x="3837940" y="2575402"/>
            <a:ext cx="127000" cy="122237"/>
          </a:xfrm>
          <a:custGeom>
            <a:avLst/>
            <a:gdLst>
              <a:gd name="T0" fmla="*/ 1065 w 1098"/>
              <a:gd name="T1" fmla="*/ 84 h 1055"/>
              <a:gd name="T2" fmla="*/ 967 w 1098"/>
              <a:gd name="T3" fmla="*/ 18 h 1055"/>
              <a:gd name="T4" fmla="*/ 885 w 1098"/>
              <a:gd name="T5" fmla="*/ 33 h 1055"/>
              <a:gd name="T6" fmla="*/ 408 w 1098"/>
              <a:gd name="T7" fmla="*/ 737 h 1055"/>
              <a:gd name="T8" fmla="*/ 189 w 1098"/>
              <a:gd name="T9" fmla="*/ 518 h 1055"/>
              <a:gd name="T10" fmla="*/ 106 w 1098"/>
              <a:gd name="T11" fmla="*/ 518 h 1055"/>
              <a:gd name="T12" fmla="*/ 23 w 1098"/>
              <a:gd name="T13" fmla="*/ 601 h 1055"/>
              <a:gd name="T14" fmla="*/ 23 w 1098"/>
              <a:gd name="T15" fmla="*/ 684 h 1055"/>
              <a:gd name="T16" fmla="*/ 360 w 1098"/>
              <a:gd name="T17" fmla="*/ 1021 h 1055"/>
              <a:gd name="T18" fmla="*/ 435 w 1098"/>
              <a:gd name="T19" fmla="*/ 1055 h 1055"/>
              <a:gd name="T20" fmla="*/ 506 w 1098"/>
              <a:gd name="T21" fmla="*/ 1013 h 1055"/>
              <a:gd name="T22" fmla="*/ 1080 w 1098"/>
              <a:gd name="T23" fmla="*/ 166 h 1055"/>
              <a:gd name="T24" fmla="*/ 1065 w 1098"/>
              <a:gd name="T25" fmla="*/ 84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8" h="1055">
                <a:moveTo>
                  <a:pt x="1065" y="84"/>
                </a:moveTo>
                <a:lnTo>
                  <a:pt x="967" y="18"/>
                </a:lnTo>
                <a:cubicBezTo>
                  <a:pt x="940" y="0"/>
                  <a:pt x="904" y="7"/>
                  <a:pt x="885" y="33"/>
                </a:cubicBezTo>
                <a:lnTo>
                  <a:pt x="408" y="737"/>
                </a:lnTo>
                <a:lnTo>
                  <a:pt x="189" y="518"/>
                </a:lnTo>
                <a:cubicBezTo>
                  <a:pt x="166" y="495"/>
                  <a:pt x="129" y="495"/>
                  <a:pt x="106" y="518"/>
                </a:cubicBezTo>
                <a:lnTo>
                  <a:pt x="23" y="601"/>
                </a:lnTo>
                <a:cubicBezTo>
                  <a:pt x="0" y="624"/>
                  <a:pt x="0" y="661"/>
                  <a:pt x="23" y="684"/>
                </a:cubicBezTo>
                <a:lnTo>
                  <a:pt x="360" y="1021"/>
                </a:lnTo>
                <a:cubicBezTo>
                  <a:pt x="379" y="1040"/>
                  <a:pt x="408" y="1055"/>
                  <a:pt x="435" y="1055"/>
                </a:cubicBezTo>
                <a:cubicBezTo>
                  <a:pt x="462" y="1055"/>
                  <a:pt x="489" y="1038"/>
                  <a:pt x="506" y="1013"/>
                </a:cubicBezTo>
                <a:lnTo>
                  <a:pt x="1080" y="166"/>
                </a:lnTo>
                <a:cubicBezTo>
                  <a:pt x="1098" y="139"/>
                  <a:pt x="1091" y="102"/>
                  <a:pt x="1065" y="84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2" name="Picture 13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50021" y="2214921"/>
            <a:ext cx="239722" cy="233574"/>
          </a:xfrm>
          <a:prstGeom prst="rect">
            <a:avLst/>
          </a:prstGeom>
        </p:spPr>
      </p:pic>
      <p:sp>
        <p:nvSpPr>
          <p:cNvPr id="133" name="Filter"/>
          <p:cNvSpPr>
            <a:spLocks noChangeAspect="1" noEditPoints="1"/>
          </p:cNvSpPr>
          <p:nvPr/>
        </p:nvSpPr>
        <p:spPr bwMode="auto">
          <a:xfrm>
            <a:off x="11135629" y="226452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398059" y="2195673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DO" dirty="0"/>
              <a:t>Fondos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62059" y="2194092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>
            <a:defPPr>
              <a:defRPr lang="es-DO"/>
            </a:defPPr>
            <a:lvl1pPr>
              <a:defRPr sz="70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s-DO" dirty="0"/>
          </a:p>
        </p:txBody>
      </p:sp>
      <p:sp>
        <p:nvSpPr>
          <p:cNvPr id="161" name="TextBox 160"/>
          <p:cNvSpPr txBox="1"/>
          <p:nvPr/>
        </p:nvSpPr>
        <p:spPr>
          <a:xfrm>
            <a:off x="398059" y="304506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98059" y="3257336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98059" y="2409601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Fijo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98059" y="2837457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Aprovisionar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98059" y="2623529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Fondo Extraordinario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Printer"/>
          <p:cNvSpPr>
            <a:spLocks noChangeAspect="1" noEditPoints="1"/>
          </p:cNvSpPr>
          <p:nvPr/>
        </p:nvSpPr>
        <p:spPr bwMode="auto">
          <a:xfrm>
            <a:off x="11040117" y="3888911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Excel"/>
          <p:cNvSpPr>
            <a:spLocks noChangeAspect="1" noEditPoints="1"/>
          </p:cNvSpPr>
          <p:nvPr/>
        </p:nvSpPr>
        <p:spPr bwMode="auto">
          <a:xfrm>
            <a:off x="11341932" y="2261530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5" name="Printer"/>
          <p:cNvSpPr>
            <a:spLocks noChangeAspect="1" noEditPoints="1"/>
          </p:cNvSpPr>
          <p:nvPr/>
        </p:nvSpPr>
        <p:spPr bwMode="auto">
          <a:xfrm>
            <a:off x="11038512" y="4397447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7" name="Printer"/>
          <p:cNvSpPr>
            <a:spLocks noChangeAspect="1" noEditPoints="1"/>
          </p:cNvSpPr>
          <p:nvPr/>
        </p:nvSpPr>
        <p:spPr bwMode="auto">
          <a:xfrm>
            <a:off x="11036908" y="4915608"/>
            <a:ext cx="161925" cy="163512"/>
          </a:xfrm>
          <a:custGeom>
            <a:avLst/>
            <a:gdLst>
              <a:gd name="T0" fmla="*/ 380 w 1411"/>
              <a:gd name="T1" fmla="*/ 0 h 1411"/>
              <a:gd name="T2" fmla="*/ 217 w 1411"/>
              <a:gd name="T3" fmla="*/ 163 h 1411"/>
              <a:gd name="T4" fmla="*/ 217 w 1411"/>
              <a:gd name="T5" fmla="*/ 435 h 1411"/>
              <a:gd name="T6" fmla="*/ 163 w 1411"/>
              <a:gd name="T7" fmla="*/ 435 h 1411"/>
              <a:gd name="T8" fmla="*/ 0 w 1411"/>
              <a:gd name="T9" fmla="*/ 597 h 1411"/>
              <a:gd name="T10" fmla="*/ 0 w 1411"/>
              <a:gd name="T11" fmla="*/ 923 h 1411"/>
              <a:gd name="T12" fmla="*/ 163 w 1411"/>
              <a:gd name="T13" fmla="*/ 1086 h 1411"/>
              <a:gd name="T14" fmla="*/ 216 w 1411"/>
              <a:gd name="T15" fmla="*/ 1086 h 1411"/>
              <a:gd name="T16" fmla="*/ 216 w 1411"/>
              <a:gd name="T17" fmla="*/ 1249 h 1411"/>
              <a:gd name="T18" fmla="*/ 378 w 1411"/>
              <a:gd name="T19" fmla="*/ 1411 h 1411"/>
              <a:gd name="T20" fmla="*/ 1031 w 1411"/>
              <a:gd name="T21" fmla="*/ 1411 h 1411"/>
              <a:gd name="T22" fmla="*/ 1194 w 1411"/>
              <a:gd name="T23" fmla="*/ 1249 h 1411"/>
              <a:gd name="T24" fmla="*/ 1194 w 1411"/>
              <a:gd name="T25" fmla="*/ 1086 h 1411"/>
              <a:gd name="T26" fmla="*/ 1248 w 1411"/>
              <a:gd name="T27" fmla="*/ 1086 h 1411"/>
              <a:gd name="T28" fmla="*/ 1411 w 1411"/>
              <a:gd name="T29" fmla="*/ 923 h 1411"/>
              <a:gd name="T30" fmla="*/ 1411 w 1411"/>
              <a:gd name="T31" fmla="*/ 597 h 1411"/>
              <a:gd name="T32" fmla="*/ 1248 w 1411"/>
              <a:gd name="T33" fmla="*/ 435 h 1411"/>
              <a:gd name="T34" fmla="*/ 1194 w 1411"/>
              <a:gd name="T35" fmla="*/ 435 h 1411"/>
              <a:gd name="T36" fmla="*/ 1194 w 1411"/>
              <a:gd name="T37" fmla="*/ 163 h 1411"/>
              <a:gd name="T38" fmla="*/ 1031 w 1411"/>
              <a:gd name="T39" fmla="*/ 0 h 1411"/>
              <a:gd name="T40" fmla="*/ 380 w 1411"/>
              <a:gd name="T41" fmla="*/ 0 h 1411"/>
              <a:gd name="T42" fmla="*/ 380 w 1411"/>
              <a:gd name="T43" fmla="*/ 109 h 1411"/>
              <a:gd name="T44" fmla="*/ 1031 w 1411"/>
              <a:gd name="T45" fmla="*/ 109 h 1411"/>
              <a:gd name="T46" fmla="*/ 1086 w 1411"/>
              <a:gd name="T47" fmla="*/ 163 h 1411"/>
              <a:gd name="T48" fmla="*/ 1086 w 1411"/>
              <a:gd name="T49" fmla="*/ 435 h 1411"/>
              <a:gd name="T50" fmla="*/ 326 w 1411"/>
              <a:gd name="T51" fmla="*/ 435 h 1411"/>
              <a:gd name="T52" fmla="*/ 326 w 1411"/>
              <a:gd name="T53" fmla="*/ 163 h 1411"/>
              <a:gd name="T54" fmla="*/ 380 w 1411"/>
              <a:gd name="T55" fmla="*/ 109 h 1411"/>
              <a:gd name="T56" fmla="*/ 1167 w 1411"/>
              <a:gd name="T57" fmla="*/ 543 h 1411"/>
              <a:gd name="T58" fmla="*/ 1248 w 1411"/>
              <a:gd name="T59" fmla="*/ 624 h 1411"/>
              <a:gd name="T60" fmla="*/ 1167 w 1411"/>
              <a:gd name="T61" fmla="*/ 706 h 1411"/>
              <a:gd name="T62" fmla="*/ 1086 w 1411"/>
              <a:gd name="T63" fmla="*/ 624 h 1411"/>
              <a:gd name="T64" fmla="*/ 1167 w 1411"/>
              <a:gd name="T65" fmla="*/ 543 h 1411"/>
              <a:gd name="T66" fmla="*/ 324 w 1411"/>
              <a:gd name="T67" fmla="*/ 814 h 1411"/>
              <a:gd name="T68" fmla="*/ 1086 w 1411"/>
              <a:gd name="T69" fmla="*/ 814 h 1411"/>
              <a:gd name="T70" fmla="*/ 1086 w 1411"/>
              <a:gd name="T71" fmla="*/ 1249 h 1411"/>
              <a:gd name="T72" fmla="*/ 1031 w 1411"/>
              <a:gd name="T73" fmla="*/ 1303 h 1411"/>
              <a:gd name="T74" fmla="*/ 378 w 1411"/>
              <a:gd name="T75" fmla="*/ 1303 h 1411"/>
              <a:gd name="T76" fmla="*/ 324 w 1411"/>
              <a:gd name="T77" fmla="*/ 1249 h 1411"/>
              <a:gd name="T78" fmla="*/ 324 w 1411"/>
              <a:gd name="T79" fmla="*/ 814 h 1411"/>
              <a:gd name="T80" fmla="*/ 434 w 1411"/>
              <a:gd name="T81" fmla="*/ 923 h 1411"/>
              <a:gd name="T82" fmla="*/ 434 w 1411"/>
              <a:gd name="T83" fmla="*/ 1032 h 1411"/>
              <a:gd name="T84" fmla="*/ 977 w 1411"/>
              <a:gd name="T85" fmla="*/ 1032 h 1411"/>
              <a:gd name="T86" fmla="*/ 977 w 1411"/>
              <a:gd name="T87" fmla="*/ 923 h 1411"/>
              <a:gd name="T88" fmla="*/ 434 w 1411"/>
              <a:gd name="T89" fmla="*/ 923 h 1411"/>
              <a:gd name="T90" fmla="*/ 434 w 1411"/>
              <a:gd name="T91" fmla="*/ 1086 h 1411"/>
              <a:gd name="T92" fmla="*/ 434 w 1411"/>
              <a:gd name="T93" fmla="*/ 1194 h 1411"/>
              <a:gd name="T94" fmla="*/ 814 w 1411"/>
              <a:gd name="T95" fmla="*/ 1194 h 1411"/>
              <a:gd name="T96" fmla="*/ 814 w 1411"/>
              <a:gd name="T97" fmla="*/ 1086 h 1411"/>
              <a:gd name="T98" fmla="*/ 434 w 1411"/>
              <a:gd name="T99" fmla="*/ 108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411" h="1411">
                <a:moveTo>
                  <a:pt x="380" y="0"/>
                </a:moveTo>
                <a:cubicBezTo>
                  <a:pt x="291" y="0"/>
                  <a:pt x="217" y="74"/>
                  <a:pt x="217" y="163"/>
                </a:cubicBezTo>
                <a:lnTo>
                  <a:pt x="217" y="435"/>
                </a:lnTo>
                <a:lnTo>
                  <a:pt x="163" y="435"/>
                </a:lnTo>
                <a:cubicBezTo>
                  <a:pt x="73" y="435"/>
                  <a:pt x="0" y="507"/>
                  <a:pt x="0" y="597"/>
                </a:cubicBezTo>
                <a:lnTo>
                  <a:pt x="0" y="923"/>
                </a:lnTo>
                <a:cubicBezTo>
                  <a:pt x="0" y="1013"/>
                  <a:pt x="73" y="1086"/>
                  <a:pt x="163" y="1086"/>
                </a:cubicBezTo>
                <a:lnTo>
                  <a:pt x="216" y="1086"/>
                </a:lnTo>
                <a:lnTo>
                  <a:pt x="216" y="1249"/>
                </a:lnTo>
                <a:cubicBezTo>
                  <a:pt x="216" y="1338"/>
                  <a:pt x="289" y="1411"/>
                  <a:pt x="378" y="1411"/>
                </a:cubicBezTo>
                <a:lnTo>
                  <a:pt x="1031" y="1411"/>
                </a:lnTo>
                <a:cubicBezTo>
                  <a:pt x="1121" y="1411"/>
                  <a:pt x="1194" y="1338"/>
                  <a:pt x="1194" y="1249"/>
                </a:cubicBezTo>
                <a:lnTo>
                  <a:pt x="1194" y="1086"/>
                </a:lnTo>
                <a:lnTo>
                  <a:pt x="1248" y="1086"/>
                </a:lnTo>
                <a:cubicBezTo>
                  <a:pt x="1338" y="1086"/>
                  <a:pt x="1411" y="1013"/>
                  <a:pt x="1411" y="923"/>
                </a:cubicBezTo>
                <a:lnTo>
                  <a:pt x="1411" y="597"/>
                </a:lnTo>
                <a:cubicBezTo>
                  <a:pt x="1411" y="507"/>
                  <a:pt x="1338" y="435"/>
                  <a:pt x="1248" y="435"/>
                </a:cubicBezTo>
                <a:lnTo>
                  <a:pt x="1194" y="435"/>
                </a:lnTo>
                <a:lnTo>
                  <a:pt x="1194" y="163"/>
                </a:lnTo>
                <a:cubicBezTo>
                  <a:pt x="1194" y="74"/>
                  <a:pt x="1121" y="0"/>
                  <a:pt x="1031" y="0"/>
                </a:cubicBezTo>
                <a:lnTo>
                  <a:pt x="380" y="0"/>
                </a:lnTo>
                <a:close/>
                <a:moveTo>
                  <a:pt x="380" y="109"/>
                </a:moveTo>
                <a:lnTo>
                  <a:pt x="1031" y="109"/>
                </a:lnTo>
                <a:cubicBezTo>
                  <a:pt x="1062" y="109"/>
                  <a:pt x="1086" y="133"/>
                  <a:pt x="1086" y="163"/>
                </a:cubicBezTo>
                <a:lnTo>
                  <a:pt x="1086" y="435"/>
                </a:lnTo>
                <a:lnTo>
                  <a:pt x="326" y="435"/>
                </a:lnTo>
                <a:lnTo>
                  <a:pt x="326" y="163"/>
                </a:lnTo>
                <a:cubicBezTo>
                  <a:pt x="326" y="133"/>
                  <a:pt x="350" y="109"/>
                  <a:pt x="380" y="109"/>
                </a:cubicBezTo>
                <a:close/>
                <a:moveTo>
                  <a:pt x="1167" y="543"/>
                </a:moveTo>
                <a:cubicBezTo>
                  <a:pt x="1212" y="543"/>
                  <a:pt x="1248" y="580"/>
                  <a:pt x="1248" y="624"/>
                </a:cubicBezTo>
                <a:cubicBezTo>
                  <a:pt x="1248" y="669"/>
                  <a:pt x="1212" y="706"/>
                  <a:pt x="1167" y="706"/>
                </a:cubicBezTo>
                <a:cubicBezTo>
                  <a:pt x="1122" y="706"/>
                  <a:pt x="1086" y="669"/>
                  <a:pt x="1086" y="624"/>
                </a:cubicBezTo>
                <a:cubicBezTo>
                  <a:pt x="1086" y="580"/>
                  <a:pt x="1122" y="543"/>
                  <a:pt x="1167" y="543"/>
                </a:cubicBezTo>
                <a:close/>
                <a:moveTo>
                  <a:pt x="324" y="814"/>
                </a:moveTo>
                <a:lnTo>
                  <a:pt x="1086" y="814"/>
                </a:lnTo>
                <a:lnTo>
                  <a:pt x="1086" y="1249"/>
                </a:lnTo>
                <a:cubicBezTo>
                  <a:pt x="1086" y="1279"/>
                  <a:pt x="1062" y="1303"/>
                  <a:pt x="1031" y="1303"/>
                </a:cubicBezTo>
                <a:lnTo>
                  <a:pt x="378" y="1303"/>
                </a:lnTo>
                <a:cubicBezTo>
                  <a:pt x="348" y="1303"/>
                  <a:pt x="324" y="1279"/>
                  <a:pt x="324" y="1249"/>
                </a:cubicBezTo>
                <a:lnTo>
                  <a:pt x="324" y="814"/>
                </a:lnTo>
                <a:close/>
                <a:moveTo>
                  <a:pt x="434" y="923"/>
                </a:moveTo>
                <a:lnTo>
                  <a:pt x="434" y="1032"/>
                </a:lnTo>
                <a:lnTo>
                  <a:pt x="977" y="1032"/>
                </a:lnTo>
                <a:lnTo>
                  <a:pt x="977" y="923"/>
                </a:lnTo>
                <a:lnTo>
                  <a:pt x="434" y="923"/>
                </a:lnTo>
                <a:close/>
                <a:moveTo>
                  <a:pt x="434" y="1086"/>
                </a:moveTo>
                <a:lnTo>
                  <a:pt x="434" y="1194"/>
                </a:lnTo>
                <a:lnTo>
                  <a:pt x="814" y="1194"/>
                </a:lnTo>
                <a:lnTo>
                  <a:pt x="814" y="1086"/>
                </a:lnTo>
                <a:lnTo>
                  <a:pt x="434" y="1086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9" name="Opened Folder"/>
          <p:cNvSpPr>
            <a:spLocks noChangeAspect="1" noEditPoints="1"/>
          </p:cNvSpPr>
          <p:nvPr/>
        </p:nvSpPr>
        <p:spPr bwMode="auto">
          <a:xfrm>
            <a:off x="11264424" y="3915728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Opened Folder"/>
          <p:cNvSpPr>
            <a:spLocks noChangeAspect="1" noEditPoints="1"/>
          </p:cNvSpPr>
          <p:nvPr/>
        </p:nvSpPr>
        <p:spPr bwMode="auto">
          <a:xfrm>
            <a:off x="11245538" y="442594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Opened Folder"/>
          <p:cNvSpPr>
            <a:spLocks noChangeAspect="1" noEditPoints="1"/>
          </p:cNvSpPr>
          <p:nvPr/>
        </p:nvSpPr>
        <p:spPr bwMode="auto">
          <a:xfrm>
            <a:off x="11245539" y="494681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Modal Dialog Overlay"/>
          <p:cNvSpPr>
            <a:spLocks/>
          </p:cNvSpPr>
          <p:nvPr/>
        </p:nvSpPr>
        <p:spPr bwMode="auto">
          <a:xfrm>
            <a:off x="362059" y="790113"/>
            <a:ext cx="11516263" cy="5797118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195586" y="2383859"/>
            <a:ext cx="6768000" cy="2165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85" name="TextBox 84"/>
          <p:cNvSpPr txBox="1"/>
          <p:nvPr/>
        </p:nvSpPr>
        <p:spPr>
          <a:xfrm>
            <a:off x="3195587" y="2478082"/>
            <a:ext cx="17139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Formularios Asignación Viáticos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3229889" y="2887732"/>
            <a:ext cx="6557318" cy="1128087"/>
            <a:chOff x="3295967" y="2566531"/>
            <a:chExt cx="6234419" cy="1128087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 rotWithShape="1">
            <a:blip r:embed="rId5"/>
            <a:srcRect b="73802"/>
            <a:stretch/>
          </p:blipFill>
          <p:spPr>
            <a:xfrm>
              <a:off x="3295967" y="2566531"/>
              <a:ext cx="6234419" cy="1128087"/>
            </a:xfrm>
            <a:prstGeom prst="rect">
              <a:avLst/>
            </a:prstGeom>
          </p:spPr>
        </p:pic>
        <p:grpSp>
          <p:nvGrpSpPr>
            <p:cNvPr id="92" name="Group 91"/>
            <p:cNvGrpSpPr/>
            <p:nvPr/>
          </p:nvGrpSpPr>
          <p:grpSpPr>
            <a:xfrm>
              <a:off x="3387375" y="3301120"/>
              <a:ext cx="6048726" cy="354100"/>
              <a:chOff x="3387375" y="3301120"/>
              <a:chExt cx="6048726" cy="354100"/>
            </a:xfrm>
          </p:grpSpPr>
          <p:pic>
            <p:nvPicPr>
              <p:cNvPr id="93" name="Picture 92"/>
              <p:cNvPicPr>
                <a:picLocks noChangeAspect="1"/>
              </p:cNvPicPr>
              <p:nvPr/>
            </p:nvPicPr>
            <p:blipFill rotWithShape="1">
              <a:blip r:embed="rId6"/>
              <a:srcRect t="1" b="9199"/>
              <a:stretch/>
            </p:blipFill>
            <p:spPr>
              <a:xfrm>
                <a:off x="3387375" y="3301120"/>
                <a:ext cx="6048726" cy="354100"/>
              </a:xfrm>
              <a:prstGeom prst="rect">
                <a:avLst/>
              </a:prstGeom>
            </p:spPr>
          </p:pic>
          <p:sp>
            <p:nvSpPr>
              <p:cNvPr id="94" name="Rectangle 93"/>
              <p:cNvSpPr/>
              <p:nvPr/>
            </p:nvSpPr>
            <p:spPr>
              <a:xfrm>
                <a:off x="3633783" y="3419475"/>
                <a:ext cx="2448000" cy="147638"/>
              </a:xfrm>
              <a:prstGeom prst="rect">
                <a:avLst/>
              </a:prstGeom>
              <a:solidFill>
                <a:srgbClr val="F9F9F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Asignación </a:t>
                </a:r>
                <a:r>
                  <a:rPr lang="es-DO" sz="1000" dirty="0" err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Ridomil</a:t>
                </a:r>
                <a:r>
                  <a:rPr lang="es-DO" sz="1000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Segoe UI Light" panose="020B0502040204020203" pitchFamily="34" charset="0"/>
                  </a:rPr>
                  <a:t> Rojas Viaje No. 81.pdf</a:t>
                </a:r>
                <a:endParaRPr lang="es-DO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endParaRPr>
              </a:p>
            </p:txBody>
          </p:sp>
        </p:grpSp>
      </p:grpSp>
      <p:cxnSp>
        <p:nvCxnSpPr>
          <p:cNvPr id="87" name="Straight Connector 86"/>
          <p:cNvCxnSpPr/>
          <p:nvPr/>
        </p:nvCxnSpPr>
        <p:spPr>
          <a:xfrm>
            <a:off x="3195586" y="2768129"/>
            <a:ext cx="6754770" cy="0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Delete"/>
          <p:cNvSpPr>
            <a:spLocks noChangeAspect="1"/>
          </p:cNvSpPr>
          <p:nvPr/>
        </p:nvSpPr>
        <p:spPr bwMode="auto">
          <a:xfrm>
            <a:off x="9655620" y="2524552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940982" y="2535348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9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3509" y="31391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DO" dirty="0"/>
          </a:p>
        </p:txBody>
      </p:sp>
      <p:sp>
        <p:nvSpPr>
          <p:cNvPr id="4" name="Rectangle 3"/>
          <p:cNvSpPr/>
          <p:nvPr/>
        </p:nvSpPr>
        <p:spPr>
          <a:xfrm>
            <a:off x="946464" y="3099594"/>
            <a:ext cx="6811796" cy="1717040"/>
          </a:xfrm>
          <a:prstGeom prst="rect">
            <a:avLst/>
          </a:prstGeom>
          <a:solidFill>
            <a:schemeClr val="accent5">
              <a:lumMod val="20000"/>
              <a:lumOff val="8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4000" b="1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Gestión de Viajes</a:t>
            </a:r>
          </a:p>
          <a:p>
            <a:r>
              <a:rPr lang="es-DO" sz="2400" dirty="0" smtClean="0">
                <a:solidFill>
                  <a:schemeClr val="tx2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Sistema de Gestión de Viáticos CPTTE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96" y="1662938"/>
            <a:ext cx="1097590" cy="108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42" y="1984530"/>
            <a:ext cx="2077413" cy="44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2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74007" y="1411348"/>
            <a:ext cx="9792000" cy="446566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96263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10134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Gestión de Viajes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965850" y="1586026"/>
            <a:ext cx="432000" cy="1778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</a:t>
            </a:r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52459" y="1606204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9952459" y="5082829"/>
            <a:ext cx="1621704" cy="180000"/>
            <a:chOff x="8422521" y="5411950"/>
            <a:chExt cx="1621704" cy="180000"/>
          </a:xfrm>
        </p:grpSpPr>
        <p:sp>
          <p:nvSpPr>
            <p:cNvPr id="48" name="Rectangle 4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53213"/>
              </p:ext>
            </p:extLst>
          </p:nvPr>
        </p:nvGraphicFramePr>
        <p:xfrm>
          <a:off x="1965850" y="1864466"/>
          <a:ext cx="9608314" cy="29629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350"/>
                <a:gridCol w="1866900"/>
                <a:gridCol w="619125"/>
                <a:gridCol w="628650"/>
                <a:gridCol w="542925"/>
                <a:gridCol w="590550"/>
                <a:gridCol w="600075"/>
                <a:gridCol w="581025"/>
                <a:gridCol w="457200"/>
                <a:gridCol w="514350"/>
                <a:gridCol w="723900"/>
                <a:gridCol w="523875"/>
                <a:gridCol w="561975"/>
                <a:gridCol w="473529"/>
                <a:gridCol w="527885"/>
              </a:tblGrid>
              <a:tr h="372101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</a:p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Concepto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Desde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Hasta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7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Provincia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Municipio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Municipal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Parcela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Distrito Catastral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Coordinador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 PAX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Viaje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Estado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  <a:endParaRPr lang="es-DO" sz="7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  <a:p>
                      <a:pPr algn="ctr"/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16374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Notificación a colindantes del levantamiento de la parcela No. 2889, Del Distrito Catastral No, 02, del Municipio El Cercado, Provincia San Juan.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06/08/2017</a:t>
                      </a:r>
                      <a:endParaRPr lang="es-DO" sz="700" dirty="0" smtClean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San Juan </a:t>
                      </a:r>
                      <a:endParaRPr lang="es-DO" sz="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El Cercado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2889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Ridomil Rojas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7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21,000.00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7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5" name="Rectangle 74"/>
          <p:cNvSpPr/>
          <p:nvPr/>
        </p:nvSpPr>
        <p:spPr>
          <a:xfrm>
            <a:off x="1869780" y="5079511"/>
            <a:ext cx="127150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10 de 83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98059" y="260915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362059" y="260757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98059" y="282142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2059" y="281984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8059" y="303369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62059" y="303211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2958771" y="5589576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34" name="Rectangle 33"/>
          <p:cNvSpPr/>
          <p:nvPr/>
        </p:nvSpPr>
        <p:spPr>
          <a:xfrm>
            <a:off x="3082643" y="5566084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839739" y="5589576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36" name="Rectangle 35"/>
          <p:cNvSpPr/>
          <p:nvPr/>
        </p:nvSpPr>
        <p:spPr>
          <a:xfrm>
            <a:off x="3963611" y="5566084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Ejecución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44579" y="5566084"/>
            <a:ext cx="647934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Completado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5601675" y="5589576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40" name="Rectangle 39"/>
          <p:cNvSpPr/>
          <p:nvPr/>
        </p:nvSpPr>
        <p:spPr>
          <a:xfrm>
            <a:off x="5725547" y="5566084"/>
            <a:ext cx="62228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Suspendido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0734413" y="2436548"/>
            <a:ext cx="144780" cy="153071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2" name="Oval 41"/>
          <p:cNvSpPr/>
          <p:nvPr/>
        </p:nvSpPr>
        <p:spPr>
          <a:xfrm>
            <a:off x="10734413" y="2956611"/>
            <a:ext cx="144780" cy="15307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44" name="Oval 43"/>
          <p:cNvSpPr/>
          <p:nvPr/>
        </p:nvSpPr>
        <p:spPr>
          <a:xfrm>
            <a:off x="10728453" y="3998905"/>
            <a:ext cx="144780" cy="15307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50" name="Rectangle 49"/>
          <p:cNvSpPr/>
          <p:nvPr/>
        </p:nvSpPr>
        <p:spPr>
          <a:xfrm>
            <a:off x="1810189" y="5571406"/>
            <a:ext cx="117532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Leyenda Estado de Viajes: </a:t>
            </a:r>
            <a:endParaRPr lang="es-DO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6347833" y="5589576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sp>
        <p:nvSpPr>
          <p:cNvPr id="52" name="Rectangle 51"/>
          <p:cNvSpPr/>
          <p:nvPr/>
        </p:nvSpPr>
        <p:spPr>
          <a:xfrm>
            <a:off x="6471705" y="5566084"/>
            <a:ext cx="5806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Cancelado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720707" y="5589576"/>
            <a:ext cx="144780" cy="153071"/>
            <a:chOff x="7633826" y="1604435"/>
            <a:chExt cx="144780" cy="153071"/>
          </a:xfrm>
        </p:grpSpPr>
        <p:sp>
          <p:nvSpPr>
            <p:cNvPr id="37" name="Oval 36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1026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" name="Oval 52"/>
          <p:cNvSpPr/>
          <p:nvPr/>
        </p:nvSpPr>
        <p:spPr>
          <a:xfrm>
            <a:off x="10728453" y="4518968"/>
            <a:ext cx="144780" cy="15307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700"/>
          </a:p>
        </p:txBody>
      </p:sp>
      <p:grpSp>
        <p:nvGrpSpPr>
          <p:cNvPr id="54" name="Group 53"/>
          <p:cNvGrpSpPr/>
          <p:nvPr/>
        </p:nvGrpSpPr>
        <p:grpSpPr>
          <a:xfrm>
            <a:off x="10731650" y="3481225"/>
            <a:ext cx="144780" cy="153071"/>
            <a:chOff x="7633826" y="1604435"/>
            <a:chExt cx="144780" cy="153071"/>
          </a:xfrm>
        </p:grpSpPr>
        <p:sp>
          <p:nvSpPr>
            <p:cNvPr id="55" name="Oval 54"/>
            <p:cNvSpPr/>
            <p:nvPr/>
          </p:nvSpPr>
          <p:spPr>
            <a:xfrm>
              <a:off x="7633826" y="1604435"/>
              <a:ext cx="144780" cy="153071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DO" sz="700"/>
            </a:p>
          </p:txBody>
        </p:sp>
        <p:pic>
          <p:nvPicPr>
            <p:cNvPr id="56" name="Picture 2" descr="Resultado de imagen para white checkmar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081" y="1639277"/>
              <a:ext cx="85794" cy="797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7" name="Create"/>
          <p:cNvSpPr>
            <a:spLocks noChangeAspect="1" noEditPoints="1"/>
          </p:cNvSpPr>
          <p:nvPr/>
        </p:nvSpPr>
        <p:spPr bwMode="auto">
          <a:xfrm>
            <a:off x="11105651" y="2428245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8" name="Delete"/>
          <p:cNvSpPr>
            <a:spLocks noChangeAspect="1"/>
          </p:cNvSpPr>
          <p:nvPr/>
        </p:nvSpPr>
        <p:spPr bwMode="auto">
          <a:xfrm>
            <a:off x="11288438" y="2446245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362" y="1133641"/>
            <a:ext cx="239722" cy="233574"/>
          </a:xfrm>
          <a:prstGeom prst="rect">
            <a:avLst/>
          </a:prstGeom>
        </p:spPr>
      </p:pic>
      <p:sp>
        <p:nvSpPr>
          <p:cNvPr id="68" name="Filter"/>
          <p:cNvSpPr>
            <a:spLocks noChangeAspect="1" noEditPoints="1"/>
          </p:cNvSpPr>
          <p:nvPr/>
        </p:nvSpPr>
        <p:spPr bwMode="auto">
          <a:xfrm>
            <a:off x="11007868" y="117648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4" name="Add"/>
          <p:cNvSpPr>
            <a:spLocks noChangeAspect="1" noEditPoints="1"/>
          </p:cNvSpPr>
          <p:nvPr/>
        </p:nvSpPr>
        <p:spPr bwMode="auto">
          <a:xfrm>
            <a:off x="10782723" y="1175552"/>
            <a:ext cx="151549" cy="151548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89687" y="219251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Viajes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389686" y="2400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Solicitar Viaje 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Excel"/>
          <p:cNvSpPr>
            <a:spLocks noChangeAspect="1" noEditPoints="1"/>
          </p:cNvSpPr>
          <p:nvPr/>
        </p:nvSpPr>
        <p:spPr bwMode="auto">
          <a:xfrm>
            <a:off x="11446510" y="115728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0" name="Opened Folder"/>
          <p:cNvSpPr>
            <a:spLocks noChangeAspect="1" noEditPoints="1"/>
          </p:cNvSpPr>
          <p:nvPr/>
        </p:nvSpPr>
        <p:spPr bwMode="auto">
          <a:xfrm>
            <a:off x="11433813" y="2438333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Create"/>
          <p:cNvSpPr>
            <a:spLocks noChangeAspect="1" noEditPoints="1"/>
          </p:cNvSpPr>
          <p:nvPr/>
        </p:nvSpPr>
        <p:spPr bwMode="auto">
          <a:xfrm>
            <a:off x="11105651" y="2949478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4" name="Delete"/>
          <p:cNvSpPr>
            <a:spLocks noChangeAspect="1"/>
          </p:cNvSpPr>
          <p:nvPr/>
        </p:nvSpPr>
        <p:spPr bwMode="auto">
          <a:xfrm>
            <a:off x="11288438" y="2967478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6" name="Opened Folder"/>
          <p:cNvSpPr>
            <a:spLocks noChangeAspect="1" noEditPoints="1"/>
          </p:cNvSpPr>
          <p:nvPr/>
        </p:nvSpPr>
        <p:spPr bwMode="auto">
          <a:xfrm>
            <a:off x="11433813" y="2959566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Create"/>
          <p:cNvSpPr>
            <a:spLocks noChangeAspect="1" noEditPoints="1"/>
          </p:cNvSpPr>
          <p:nvPr/>
        </p:nvSpPr>
        <p:spPr bwMode="auto">
          <a:xfrm>
            <a:off x="11100101" y="3476465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8" name="Delete"/>
          <p:cNvSpPr>
            <a:spLocks noChangeAspect="1"/>
          </p:cNvSpPr>
          <p:nvPr/>
        </p:nvSpPr>
        <p:spPr bwMode="auto">
          <a:xfrm>
            <a:off x="11282888" y="3494465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Opened Folder"/>
          <p:cNvSpPr>
            <a:spLocks noChangeAspect="1" noEditPoints="1"/>
          </p:cNvSpPr>
          <p:nvPr/>
        </p:nvSpPr>
        <p:spPr bwMode="auto">
          <a:xfrm>
            <a:off x="11428263" y="3486553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Create"/>
          <p:cNvSpPr>
            <a:spLocks noChangeAspect="1" noEditPoints="1"/>
          </p:cNvSpPr>
          <p:nvPr/>
        </p:nvSpPr>
        <p:spPr bwMode="auto">
          <a:xfrm>
            <a:off x="11100101" y="3969417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Delete"/>
          <p:cNvSpPr>
            <a:spLocks noChangeAspect="1"/>
          </p:cNvSpPr>
          <p:nvPr/>
        </p:nvSpPr>
        <p:spPr bwMode="auto">
          <a:xfrm>
            <a:off x="11282888" y="3987417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2" name="Opened Folder"/>
          <p:cNvSpPr>
            <a:spLocks noChangeAspect="1" noEditPoints="1"/>
          </p:cNvSpPr>
          <p:nvPr/>
        </p:nvSpPr>
        <p:spPr bwMode="auto">
          <a:xfrm>
            <a:off x="11428263" y="3979505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3" name="Create"/>
          <p:cNvSpPr>
            <a:spLocks noChangeAspect="1" noEditPoints="1"/>
          </p:cNvSpPr>
          <p:nvPr/>
        </p:nvSpPr>
        <p:spPr bwMode="auto">
          <a:xfrm>
            <a:off x="11094556" y="4500446"/>
            <a:ext cx="145412" cy="144000"/>
          </a:xfrm>
          <a:custGeom>
            <a:avLst/>
            <a:gdLst>
              <a:gd name="T0" fmla="*/ 1219 w 1423"/>
              <a:gd name="T1" fmla="*/ 0 h 1412"/>
              <a:gd name="T2" fmla="*/ 1162 w 1423"/>
              <a:gd name="T3" fmla="*/ 23 h 1412"/>
              <a:gd name="T4" fmla="*/ 1124 w 1423"/>
              <a:gd name="T5" fmla="*/ 61 h 1412"/>
              <a:gd name="T6" fmla="*/ 1351 w 1423"/>
              <a:gd name="T7" fmla="*/ 290 h 1412"/>
              <a:gd name="T8" fmla="*/ 1390 w 1423"/>
              <a:gd name="T9" fmla="*/ 251 h 1412"/>
              <a:gd name="T10" fmla="*/ 1390 w 1423"/>
              <a:gd name="T11" fmla="*/ 137 h 1412"/>
              <a:gd name="T12" fmla="*/ 1275 w 1423"/>
              <a:gd name="T13" fmla="*/ 23 h 1412"/>
              <a:gd name="T14" fmla="*/ 1219 w 1423"/>
              <a:gd name="T15" fmla="*/ 0 h 1412"/>
              <a:gd name="T16" fmla="*/ 1085 w 1423"/>
              <a:gd name="T17" fmla="*/ 95 h 1412"/>
              <a:gd name="T18" fmla="*/ 1026 w 1423"/>
              <a:gd name="T19" fmla="*/ 142 h 1412"/>
              <a:gd name="T20" fmla="*/ 1270 w 1423"/>
              <a:gd name="T21" fmla="*/ 386 h 1412"/>
              <a:gd name="T22" fmla="*/ 1324 w 1423"/>
              <a:gd name="T23" fmla="*/ 332 h 1412"/>
              <a:gd name="T24" fmla="*/ 1085 w 1423"/>
              <a:gd name="T25" fmla="*/ 95 h 1412"/>
              <a:gd name="T26" fmla="*/ 994 w 1423"/>
              <a:gd name="T27" fmla="*/ 181 h 1412"/>
              <a:gd name="T28" fmla="*/ 505 w 1423"/>
              <a:gd name="T29" fmla="*/ 666 h 1412"/>
              <a:gd name="T30" fmla="*/ 481 w 1423"/>
              <a:gd name="T31" fmla="*/ 698 h 1412"/>
              <a:gd name="T32" fmla="*/ 419 w 1423"/>
              <a:gd name="T33" fmla="*/ 921 h 1412"/>
              <a:gd name="T34" fmla="*/ 498 w 1423"/>
              <a:gd name="T35" fmla="*/ 992 h 1412"/>
              <a:gd name="T36" fmla="*/ 714 w 1423"/>
              <a:gd name="T37" fmla="*/ 931 h 1412"/>
              <a:gd name="T38" fmla="*/ 749 w 1423"/>
              <a:gd name="T39" fmla="*/ 902 h 1412"/>
              <a:gd name="T40" fmla="*/ 1233 w 1423"/>
              <a:gd name="T41" fmla="*/ 425 h 1412"/>
              <a:gd name="T42" fmla="*/ 994 w 1423"/>
              <a:gd name="T43" fmla="*/ 181 h 1412"/>
              <a:gd name="T44" fmla="*/ 0 w 1423"/>
              <a:gd name="T45" fmla="*/ 273 h 1412"/>
              <a:gd name="T46" fmla="*/ 0 w 1423"/>
              <a:gd name="T47" fmla="*/ 1358 h 1412"/>
              <a:gd name="T48" fmla="*/ 54 w 1423"/>
              <a:gd name="T49" fmla="*/ 1412 h 1412"/>
              <a:gd name="T50" fmla="*/ 1139 w 1423"/>
              <a:gd name="T51" fmla="*/ 1412 h 1412"/>
              <a:gd name="T52" fmla="*/ 1194 w 1423"/>
              <a:gd name="T53" fmla="*/ 1358 h 1412"/>
              <a:gd name="T54" fmla="*/ 1194 w 1423"/>
              <a:gd name="T55" fmla="*/ 761 h 1412"/>
              <a:gd name="T56" fmla="*/ 1139 w 1423"/>
              <a:gd name="T57" fmla="*/ 707 h 1412"/>
              <a:gd name="T58" fmla="*/ 1085 w 1423"/>
              <a:gd name="T59" fmla="*/ 761 h 1412"/>
              <a:gd name="T60" fmla="*/ 1085 w 1423"/>
              <a:gd name="T61" fmla="*/ 1304 h 1412"/>
              <a:gd name="T62" fmla="*/ 108 w 1423"/>
              <a:gd name="T63" fmla="*/ 1304 h 1412"/>
              <a:gd name="T64" fmla="*/ 108 w 1423"/>
              <a:gd name="T65" fmla="*/ 327 h 1412"/>
              <a:gd name="T66" fmla="*/ 651 w 1423"/>
              <a:gd name="T67" fmla="*/ 327 h 1412"/>
              <a:gd name="T68" fmla="*/ 705 w 1423"/>
              <a:gd name="T69" fmla="*/ 273 h 1412"/>
              <a:gd name="T70" fmla="*/ 651 w 1423"/>
              <a:gd name="T71" fmla="*/ 218 h 1412"/>
              <a:gd name="T72" fmla="*/ 54 w 1423"/>
              <a:gd name="T73" fmla="*/ 218 h 1412"/>
              <a:gd name="T74" fmla="*/ 0 w 1423"/>
              <a:gd name="T75" fmla="*/ 273 h 1412"/>
              <a:gd name="T76" fmla="*/ 576 w 1423"/>
              <a:gd name="T77" fmla="*/ 751 h 1412"/>
              <a:gd name="T78" fmla="*/ 651 w 1423"/>
              <a:gd name="T79" fmla="*/ 756 h 1412"/>
              <a:gd name="T80" fmla="*/ 658 w 1423"/>
              <a:gd name="T81" fmla="*/ 838 h 1412"/>
              <a:gd name="T82" fmla="*/ 612 w 1423"/>
              <a:gd name="T83" fmla="*/ 849 h 1412"/>
              <a:gd name="T84" fmla="*/ 563 w 1423"/>
              <a:gd name="T85" fmla="*/ 798 h 1412"/>
              <a:gd name="T86" fmla="*/ 576 w 1423"/>
              <a:gd name="T87" fmla="*/ 751 h 14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23" h="1412">
                <a:moveTo>
                  <a:pt x="1219" y="0"/>
                </a:moveTo>
                <a:cubicBezTo>
                  <a:pt x="1199" y="0"/>
                  <a:pt x="1178" y="7"/>
                  <a:pt x="1162" y="23"/>
                </a:cubicBezTo>
                <a:lnTo>
                  <a:pt x="1124" y="61"/>
                </a:lnTo>
                <a:lnTo>
                  <a:pt x="1351" y="290"/>
                </a:lnTo>
                <a:lnTo>
                  <a:pt x="1390" y="251"/>
                </a:lnTo>
                <a:cubicBezTo>
                  <a:pt x="1423" y="218"/>
                  <a:pt x="1423" y="170"/>
                  <a:pt x="1390" y="137"/>
                </a:cubicBezTo>
                <a:lnTo>
                  <a:pt x="1275" y="23"/>
                </a:lnTo>
                <a:cubicBezTo>
                  <a:pt x="1259" y="7"/>
                  <a:pt x="1240" y="0"/>
                  <a:pt x="1219" y="0"/>
                </a:cubicBezTo>
                <a:close/>
                <a:moveTo>
                  <a:pt x="1085" y="95"/>
                </a:moveTo>
                <a:lnTo>
                  <a:pt x="1026" y="142"/>
                </a:lnTo>
                <a:lnTo>
                  <a:pt x="1270" y="386"/>
                </a:lnTo>
                <a:lnTo>
                  <a:pt x="1324" y="332"/>
                </a:lnTo>
                <a:lnTo>
                  <a:pt x="1085" y="95"/>
                </a:lnTo>
                <a:close/>
                <a:moveTo>
                  <a:pt x="994" y="181"/>
                </a:moveTo>
                <a:lnTo>
                  <a:pt x="505" y="666"/>
                </a:lnTo>
                <a:cubicBezTo>
                  <a:pt x="492" y="672"/>
                  <a:pt x="485" y="686"/>
                  <a:pt x="481" y="698"/>
                </a:cubicBezTo>
                <a:lnTo>
                  <a:pt x="419" y="921"/>
                </a:lnTo>
                <a:cubicBezTo>
                  <a:pt x="392" y="991"/>
                  <a:pt x="426" y="1016"/>
                  <a:pt x="498" y="992"/>
                </a:cubicBezTo>
                <a:lnTo>
                  <a:pt x="714" y="931"/>
                </a:lnTo>
                <a:cubicBezTo>
                  <a:pt x="729" y="927"/>
                  <a:pt x="743" y="916"/>
                  <a:pt x="749" y="902"/>
                </a:cubicBezTo>
                <a:lnTo>
                  <a:pt x="1233" y="425"/>
                </a:lnTo>
                <a:lnTo>
                  <a:pt x="994" y="181"/>
                </a:lnTo>
                <a:close/>
                <a:moveTo>
                  <a:pt x="0" y="273"/>
                </a:moveTo>
                <a:lnTo>
                  <a:pt x="0" y="1358"/>
                </a:lnTo>
                <a:cubicBezTo>
                  <a:pt x="0" y="1387"/>
                  <a:pt x="26" y="1412"/>
                  <a:pt x="54" y="1412"/>
                </a:cubicBezTo>
                <a:lnTo>
                  <a:pt x="1139" y="1412"/>
                </a:lnTo>
                <a:cubicBezTo>
                  <a:pt x="1168" y="1412"/>
                  <a:pt x="1194" y="1387"/>
                  <a:pt x="1194" y="1358"/>
                </a:cubicBezTo>
                <a:lnTo>
                  <a:pt x="1194" y="761"/>
                </a:lnTo>
                <a:cubicBezTo>
                  <a:pt x="1194" y="732"/>
                  <a:pt x="1168" y="707"/>
                  <a:pt x="1139" y="707"/>
                </a:cubicBezTo>
                <a:cubicBezTo>
                  <a:pt x="1111" y="707"/>
                  <a:pt x="1085" y="732"/>
                  <a:pt x="1085" y="761"/>
                </a:cubicBezTo>
                <a:lnTo>
                  <a:pt x="1085" y="1304"/>
                </a:lnTo>
                <a:lnTo>
                  <a:pt x="108" y="1304"/>
                </a:lnTo>
                <a:lnTo>
                  <a:pt x="108" y="327"/>
                </a:lnTo>
                <a:lnTo>
                  <a:pt x="651" y="327"/>
                </a:lnTo>
                <a:cubicBezTo>
                  <a:pt x="680" y="328"/>
                  <a:pt x="705" y="301"/>
                  <a:pt x="705" y="273"/>
                </a:cubicBezTo>
                <a:cubicBezTo>
                  <a:pt x="705" y="244"/>
                  <a:pt x="680" y="218"/>
                  <a:pt x="651" y="218"/>
                </a:cubicBezTo>
                <a:lnTo>
                  <a:pt x="54" y="218"/>
                </a:lnTo>
                <a:cubicBezTo>
                  <a:pt x="21" y="218"/>
                  <a:pt x="0" y="240"/>
                  <a:pt x="0" y="273"/>
                </a:cubicBezTo>
                <a:close/>
                <a:moveTo>
                  <a:pt x="576" y="751"/>
                </a:moveTo>
                <a:lnTo>
                  <a:pt x="651" y="756"/>
                </a:lnTo>
                <a:lnTo>
                  <a:pt x="658" y="838"/>
                </a:lnTo>
                <a:lnTo>
                  <a:pt x="612" y="849"/>
                </a:lnTo>
                <a:cubicBezTo>
                  <a:pt x="593" y="828"/>
                  <a:pt x="576" y="811"/>
                  <a:pt x="563" y="798"/>
                </a:cubicBezTo>
                <a:lnTo>
                  <a:pt x="576" y="75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5" name="Delete"/>
          <p:cNvSpPr>
            <a:spLocks noChangeAspect="1"/>
          </p:cNvSpPr>
          <p:nvPr/>
        </p:nvSpPr>
        <p:spPr bwMode="auto">
          <a:xfrm>
            <a:off x="11277343" y="4518446"/>
            <a:ext cx="108000" cy="1080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Opened Folder"/>
          <p:cNvSpPr>
            <a:spLocks noChangeAspect="1" noEditPoints="1"/>
          </p:cNvSpPr>
          <p:nvPr/>
        </p:nvSpPr>
        <p:spPr bwMode="auto">
          <a:xfrm>
            <a:off x="11422718" y="4510534"/>
            <a:ext cx="163513" cy="123825"/>
          </a:xfrm>
          <a:custGeom>
            <a:avLst/>
            <a:gdLst>
              <a:gd name="T0" fmla="*/ 163 w 1415"/>
              <a:gd name="T1" fmla="*/ 0 h 1085"/>
              <a:gd name="T2" fmla="*/ 0 w 1415"/>
              <a:gd name="T3" fmla="*/ 163 h 1085"/>
              <a:gd name="T4" fmla="*/ 0 w 1415"/>
              <a:gd name="T5" fmla="*/ 922 h 1085"/>
              <a:gd name="T6" fmla="*/ 161 w 1415"/>
              <a:gd name="T7" fmla="*/ 1085 h 1085"/>
              <a:gd name="T8" fmla="*/ 1029 w 1415"/>
              <a:gd name="T9" fmla="*/ 1085 h 1085"/>
              <a:gd name="T10" fmla="*/ 1231 w 1415"/>
              <a:gd name="T11" fmla="*/ 951 h 1085"/>
              <a:gd name="T12" fmla="*/ 1231 w 1415"/>
              <a:gd name="T13" fmla="*/ 950 h 1085"/>
              <a:gd name="T14" fmla="*/ 1399 w 1415"/>
              <a:gd name="T15" fmla="*/ 497 h 1085"/>
              <a:gd name="T16" fmla="*/ 1392 w 1415"/>
              <a:gd name="T17" fmla="*/ 378 h 1085"/>
              <a:gd name="T18" fmla="*/ 1282 w 1415"/>
              <a:gd name="T19" fmla="*/ 325 h 1085"/>
              <a:gd name="T20" fmla="*/ 1194 w 1415"/>
              <a:gd name="T21" fmla="*/ 325 h 1085"/>
              <a:gd name="T22" fmla="*/ 1031 w 1415"/>
              <a:gd name="T23" fmla="*/ 163 h 1085"/>
              <a:gd name="T24" fmla="*/ 597 w 1415"/>
              <a:gd name="T25" fmla="*/ 163 h 1085"/>
              <a:gd name="T26" fmla="*/ 434 w 1415"/>
              <a:gd name="T27" fmla="*/ 0 h 1085"/>
              <a:gd name="T28" fmla="*/ 163 w 1415"/>
              <a:gd name="T29" fmla="*/ 0 h 1085"/>
              <a:gd name="T30" fmla="*/ 1282 w 1415"/>
              <a:gd name="T31" fmla="*/ 434 h 1085"/>
              <a:gd name="T32" fmla="*/ 1297 w 1415"/>
              <a:gd name="T33" fmla="*/ 459 h 1085"/>
              <a:gd name="T34" fmla="*/ 1129 w 1415"/>
              <a:gd name="T35" fmla="*/ 912 h 1085"/>
              <a:gd name="T36" fmla="*/ 1029 w 1415"/>
              <a:gd name="T37" fmla="*/ 977 h 1085"/>
              <a:gd name="T38" fmla="*/ 161 w 1415"/>
              <a:gd name="T39" fmla="*/ 977 h 1085"/>
              <a:gd name="T40" fmla="*/ 146 w 1415"/>
              <a:gd name="T41" fmla="*/ 950 h 1085"/>
              <a:gd name="T42" fmla="*/ 312 w 1415"/>
              <a:gd name="T43" fmla="*/ 500 h 1085"/>
              <a:gd name="T44" fmla="*/ 314 w 1415"/>
              <a:gd name="T45" fmla="*/ 500 h 1085"/>
              <a:gd name="T46" fmla="*/ 397 w 1415"/>
              <a:gd name="T47" fmla="*/ 434 h 1085"/>
              <a:gd name="T48" fmla="*/ 1282 w 1415"/>
              <a:gd name="T49" fmla="*/ 434 h 10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15" h="1085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922"/>
                </a:lnTo>
                <a:cubicBezTo>
                  <a:pt x="0" y="1048"/>
                  <a:pt x="63" y="1085"/>
                  <a:pt x="161" y="1085"/>
                </a:cubicBezTo>
                <a:lnTo>
                  <a:pt x="1029" y="1085"/>
                </a:lnTo>
                <a:cubicBezTo>
                  <a:pt x="1116" y="1085"/>
                  <a:pt x="1197" y="1031"/>
                  <a:pt x="1231" y="951"/>
                </a:cubicBezTo>
                <a:lnTo>
                  <a:pt x="1231" y="950"/>
                </a:lnTo>
                <a:cubicBezTo>
                  <a:pt x="1287" y="800"/>
                  <a:pt x="1344" y="643"/>
                  <a:pt x="1399" y="497"/>
                </a:cubicBezTo>
                <a:cubicBezTo>
                  <a:pt x="1415" y="457"/>
                  <a:pt x="1415" y="412"/>
                  <a:pt x="1392" y="378"/>
                </a:cubicBezTo>
                <a:cubicBezTo>
                  <a:pt x="1369" y="343"/>
                  <a:pt x="1325" y="325"/>
                  <a:pt x="1282" y="325"/>
                </a:cubicBezTo>
                <a:lnTo>
                  <a:pt x="1194" y="325"/>
                </a:lnTo>
                <a:cubicBezTo>
                  <a:pt x="1194" y="236"/>
                  <a:pt x="1121" y="163"/>
                  <a:pt x="1031" y="163"/>
                </a:cubicBezTo>
                <a:lnTo>
                  <a:pt x="597" y="163"/>
                </a:lnTo>
                <a:cubicBezTo>
                  <a:pt x="597" y="73"/>
                  <a:pt x="524" y="0"/>
                  <a:pt x="434" y="0"/>
                </a:cubicBezTo>
                <a:lnTo>
                  <a:pt x="163" y="0"/>
                </a:lnTo>
                <a:close/>
                <a:moveTo>
                  <a:pt x="1282" y="434"/>
                </a:moveTo>
                <a:cubicBezTo>
                  <a:pt x="1312" y="434"/>
                  <a:pt x="1299" y="450"/>
                  <a:pt x="1297" y="459"/>
                </a:cubicBezTo>
                <a:cubicBezTo>
                  <a:pt x="1241" y="610"/>
                  <a:pt x="1186" y="762"/>
                  <a:pt x="1129" y="912"/>
                </a:cubicBezTo>
                <a:cubicBezTo>
                  <a:pt x="1115" y="942"/>
                  <a:pt x="1061" y="977"/>
                  <a:pt x="1029" y="977"/>
                </a:cubicBezTo>
                <a:lnTo>
                  <a:pt x="161" y="977"/>
                </a:lnTo>
                <a:cubicBezTo>
                  <a:pt x="138" y="977"/>
                  <a:pt x="138" y="969"/>
                  <a:pt x="146" y="950"/>
                </a:cubicBezTo>
                <a:lnTo>
                  <a:pt x="312" y="500"/>
                </a:lnTo>
                <a:lnTo>
                  <a:pt x="314" y="500"/>
                </a:lnTo>
                <a:cubicBezTo>
                  <a:pt x="326" y="470"/>
                  <a:pt x="349" y="434"/>
                  <a:pt x="397" y="434"/>
                </a:cubicBezTo>
                <a:lnTo>
                  <a:pt x="1282" y="43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7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29982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Solicitar </a:t>
            </a:r>
            <a:r>
              <a:rPr lang="es-D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71403" y="1495436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Viaje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52370" y="1692829"/>
            <a:ext cx="250386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CPTTE-2017-08-84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77096" y="2015136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52370" y="2199342"/>
            <a:ext cx="9392501" cy="2520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s-DO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4579039" y="1495436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54468" y="168330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/>
          </a:p>
        </p:txBody>
      </p:sp>
      <p:sp>
        <p:nvSpPr>
          <p:cNvPr id="95" name="Calendar"/>
          <p:cNvSpPr>
            <a:spLocks noChangeAspect="1" noEditPoints="1"/>
          </p:cNvSpPr>
          <p:nvPr/>
        </p:nvSpPr>
        <p:spPr bwMode="auto">
          <a:xfrm>
            <a:off x="5614515" y="1718209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84343" y="1495436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59772" y="168330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/>
          </a:p>
        </p:txBody>
      </p:sp>
      <p:sp>
        <p:nvSpPr>
          <p:cNvPr id="98" name="Calendar"/>
          <p:cNvSpPr>
            <a:spLocks noChangeAspect="1" noEditPoints="1"/>
          </p:cNvSpPr>
          <p:nvPr/>
        </p:nvSpPr>
        <p:spPr bwMode="auto">
          <a:xfrm>
            <a:off x="6909784" y="1718209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80108" y="1495436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Cantidad Días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61075" y="1683305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71403" y="2564937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Provincia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74422" y="2564937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Municipio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75297" y="2564937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Municipal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63156" y="274502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▼</a:t>
            </a:r>
            <a:endParaRPr lang="es-DO" sz="800" dirty="0"/>
          </a:p>
        </p:txBody>
      </p:sp>
      <p:sp>
        <p:nvSpPr>
          <p:cNvPr id="109" name="Rectangle 108"/>
          <p:cNvSpPr/>
          <p:nvPr/>
        </p:nvSpPr>
        <p:spPr>
          <a:xfrm>
            <a:off x="3354903" y="274502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▼</a:t>
            </a:r>
            <a:endParaRPr lang="es-DO" sz="800" dirty="0"/>
          </a:p>
        </p:txBody>
      </p:sp>
      <p:sp>
        <p:nvSpPr>
          <p:cNvPr id="110" name="Rectangle 109"/>
          <p:cNvSpPr/>
          <p:nvPr/>
        </p:nvSpPr>
        <p:spPr>
          <a:xfrm>
            <a:off x="4654468" y="274502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 ▼</a:t>
            </a:r>
            <a:endParaRPr lang="es-DO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884340" y="2564937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Parcela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59772" y="274502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smtClean="0"/>
              <a:t>f</a:t>
            </a:r>
            <a:endParaRPr lang="es-DO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03140" y="2564937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Catastral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87039" y="274502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800" dirty="0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20837"/>
              </p:ext>
            </p:extLst>
          </p:nvPr>
        </p:nvGraphicFramePr>
        <p:xfrm>
          <a:off x="2063158" y="3903989"/>
          <a:ext cx="9369766" cy="1932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411"/>
                <a:gridCol w="1351879"/>
                <a:gridCol w="945299"/>
                <a:gridCol w="833489"/>
                <a:gridCol w="1290893"/>
                <a:gridCol w="1501916"/>
                <a:gridCol w="785411"/>
                <a:gridCol w="1130734"/>
                <a:gridCol w="1130734"/>
              </a:tblGrid>
              <a:tr h="372101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Nombres y Apellidos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Cédula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Cargo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Departamento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Institución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Viático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 gridSpan="7"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del Viaje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7" name="Group 116"/>
          <p:cNvGrpSpPr/>
          <p:nvPr/>
        </p:nvGrpSpPr>
        <p:grpSpPr>
          <a:xfrm>
            <a:off x="9816945" y="5882486"/>
            <a:ext cx="1621704" cy="180000"/>
            <a:chOff x="8422521" y="5411950"/>
            <a:chExt cx="1621704" cy="180000"/>
          </a:xfrm>
        </p:grpSpPr>
        <p:sp>
          <p:nvSpPr>
            <p:cNvPr id="118" name="Rectangle 11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074276" y="3634285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030993" y="3460495"/>
            <a:ext cx="954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962303" y="3200412"/>
            <a:ext cx="1241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Participantes del Viaje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975101" y="5872458"/>
            <a:ext cx="11945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5 de 5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5" name="Save"/>
          <p:cNvSpPr>
            <a:spLocks noChangeAspect="1" noEditPoints="1"/>
          </p:cNvSpPr>
          <p:nvPr/>
        </p:nvSpPr>
        <p:spPr bwMode="auto">
          <a:xfrm>
            <a:off x="11273458" y="1177509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8" name="Delete"/>
          <p:cNvSpPr>
            <a:spLocks noChangeAspect="1"/>
          </p:cNvSpPr>
          <p:nvPr/>
        </p:nvSpPr>
        <p:spPr bwMode="auto">
          <a:xfrm>
            <a:off x="11545084" y="1200293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8486582" y="1495436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Coordinador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561856" y="1683305"/>
            <a:ext cx="1584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Rojas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▼ </a:t>
            </a:r>
            <a:endParaRPr lang="es-DO" sz="800" dirty="0"/>
          </a:p>
        </p:txBody>
      </p:sp>
      <p:sp>
        <p:nvSpPr>
          <p:cNvPr id="141" name="TextBox 140"/>
          <p:cNvSpPr txBox="1"/>
          <p:nvPr/>
        </p:nvSpPr>
        <p:spPr>
          <a:xfrm>
            <a:off x="10201753" y="1496129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Estado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0280924" y="1676219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              ▼</a:t>
            </a:r>
            <a:endParaRPr lang="es-DO" sz="800" dirty="0"/>
          </a:p>
        </p:txBody>
      </p:sp>
      <p:sp>
        <p:nvSpPr>
          <p:cNvPr id="143" name="TextBox 142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98059" y="260915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362059" y="260757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398059" y="282142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62059" y="281984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398059" y="303369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362059" y="303211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9687" y="219251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Viajes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89686" y="2400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Sort 5"/>
          <p:cNvSpPr/>
          <p:nvPr/>
        </p:nvSpPr>
        <p:spPr>
          <a:xfrm flipV="1">
            <a:off x="6941711" y="2789258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6" name="Sort 65"/>
          <p:cNvSpPr/>
          <p:nvPr/>
        </p:nvSpPr>
        <p:spPr>
          <a:xfrm flipV="1">
            <a:off x="8260467" y="2789000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7" name="Sort 66"/>
          <p:cNvSpPr/>
          <p:nvPr/>
        </p:nvSpPr>
        <p:spPr>
          <a:xfrm flipV="1">
            <a:off x="8253064" y="1734040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8" name="Rectangle 67"/>
          <p:cNvSpPr/>
          <p:nvPr/>
        </p:nvSpPr>
        <p:spPr>
          <a:xfrm>
            <a:off x="9792660" y="3621445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85338" y="3193269"/>
            <a:ext cx="239722" cy="233574"/>
          </a:xfrm>
          <a:prstGeom prst="rect">
            <a:avLst/>
          </a:prstGeom>
        </p:spPr>
      </p:pic>
      <p:sp>
        <p:nvSpPr>
          <p:cNvPr id="70" name="Filter"/>
          <p:cNvSpPr>
            <a:spLocks noChangeAspect="1" noEditPoints="1"/>
          </p:cNvSpPr>
          <p:nvPr/>
        </p:nvSpPr>
        <p:spPr bwMode="auto">
          <a:xfrm>
            <a:off x="10936844" y="323611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1" name="Add"/>
          <p:cNvSpPr>
            <a:spLocks noChangeAspect="1" noEditPoints="1"/>
          </p:cNvSpPr>
          <p:nvPr/>
        </p:nvSpPr>
        <p:spPr bwMode="auto">
          <a:xfrm>
            <a:off x="10711699" y="3235180"/>
            <a:ext cx="151549" cy="151548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2" name="Excel"/>
          <p:cNvSpPr>
            <a:spLocks noChangeAspect="1" noEditPoints="1"/>
          </p:cNvSpPr>
          <p:nvPr/>
        </p:nvSpPr>
        <p:spPr bwMode="auto">
          <a:xfrm>
            <a:off x="11375486" y="321691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03386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405141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Solicitar </a:t>
            </a:r>
            <a:r>
              <a:rPr lang="es-D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77096" y="2024014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52370" y="2208220"/>
            <a:ext cx="9392501" cy="2520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Notificación a colindantes del levantamiento de la parcela No. 2889, Del Distrito Catastral No, 02, del Municipio El Cercado, Provincia San Juan</a:t>
            </a:r>
            <a:endParaRPr lang="es-DO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4579039" y="1504314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54468" y="169218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/>
          </a:p>
        </p:txBody>
      </p:sp>
      <p:sp>
        <p:nvSpPr>
          <p:cNvPr id="95" name="Calendar"/>
          <p:cNvSpPr>
            <a:spLocks noChangeAspect="1" noEditPoints="1"/>
          </p:cNvSpPr>
          <p:nvPr/>
        </p:nvSpPr>
        <p:spPr bwMode="auto">
          <a:xfrm>
            <a:off x="5614515" y="1727087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84343" y="1504314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59772" y="169218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/>
          </a:p>
        </p:txBody>
      </p:sp>
      <p:sp>
        <p:nvSpPr>
          <p:cNvPr id="98" name="Calendar"/>
          <p:cNvSpPr>
            <a:spLocks noChangeAspect="1" noEditPoints="1"/>
          </p:cNvSpPr>
          <p:nvPr/>
        </p:nvSpPr>
        <p:spPr bwMode="auto">
          <a:xfrm>
            <a:off x="6909784" y="1727087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80108" y="1504314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Cantidad Días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61075" y="1692183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971403" y="2573815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Provincia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74422" y="2573815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Municipio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75297" y="2573815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Municipal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63156" y="275390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San Juan                    ▼</a:t>
            </a:r>
            <a:endParaRPr lang="es-DO" sz="800" dirty="0"/>
          </a:p>
        </p:txBody>
      </p:sp>
      <p:sp>
        <p:nvSpPr>
          <p:cNvPr id="109" name="Rectangle 108"/>
          <p:cNvSpPr/>
          <p:nvPr/>
        </p:nvSpPr>
        <p:spPr>
          <a:xfrm>
            <a:off x="3354903" y="275390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 Cercado                 ▼</a:t>
            </a:r>
            <a:endParaRPr lang="es-DO" sz="800" dirty="0"/>
          </a:p>
        </p:txBody>
      </p:sp>
      <p:sp>
        <p:nvSpPr>
          <p:cNvPr id="110" name="Rectangle 109"/>
          <p:cNvSpPr/>
          <p:nvPr/>
        </p:nvSpPr>
        <p:spPr>
          <a:xfrm>
            <a:off x="4654468" y="275390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El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Cercado                ▼</a:t>
            </a:r>
            <a:endParaRPr lang="es-DO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884340" y="2573815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Parcela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59772" y="275390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2889</a:t>
            </a:r>
            <a:endParaRPr lang="es-DO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03140" y="2573815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Catastral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87039" y="2753905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DO" sz="8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9816945" y="5891364"/>
            <a:ext cx="1621704" cy="180000"/>
            <a:chOff x="8422521" y="5411950"/>
            <a:chExt cx="1621704" cy="180000"/>
          </a:xfrm>
        </p:grpSpPr>
        <p:sp>
          <p:nvSpPr>
            <p:cNvPr id="118" name="Rectangle 11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2074276" y="3643163"/>
            <a:ext cx="432000" cy="18000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10  ▼</a:t>
            </a:r>
            <a:endParaRPr lang="es-DO" sz="6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>
            <a:off x="2030993" y="3469373"/>
            <a:ext cx="954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962303" y="3209290"/>
            <a:ext cx="1241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Participantes del Viaje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975101" y="5881336"/>
            <a:ext cx="11945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5 de 5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5" name="Save"/>
          <p:cNvSpPr>
            <a:spLocks noChangeAspect="1" noEditPoints="1"/>
          </p:cNvSpPr>
          <p:nvPr/>
        </p:nvSpPr>
        <p:spPr bwMode="auto">
          <a:xfrm>
            <a:off x="11272938" y="1177509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486582" y="1504314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Coordinador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561856" y="1692183"/>
            <a:ext cx="1584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</a:t>
            </a:r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Rojas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                          ▼ </a:t>
            </a:r>
            <a:endParaRPr lang="es-DO" sz="800" dirty="0"/>
          </a:p>
        </p:txBody>
      </p:sp>
      <p:sp>
        <p:nvSpPr>
          <p:cNvPr id="69" name="TextBox 68"/>
          <p:cNvSpPr txBox="1"/>
          <p:nvPr/>
        </p:nvSpPr>
        <p:spPr>
          <a:xfrm>
            <a:off x="10201753" y="1505007"/>
            <a:ext cx="86754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Estado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280924" y="1685097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Programado              ▼</a:t>
            </a:r>
            <a:endParaRPr lang="es-DO" sz="800" dirty="0"/>
          </a:p>
        </p:txBody>
      </p:sp>
      <p:sp>
        <p:nvSpPr>
          <p:cNvPr id="71" name="TextBox 70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8059" y="260915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62059" y="260757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8059" y="282142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62059" y="281984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8059" y="303369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62059" y="303211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89687" y="219251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Viajes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89686" y="2400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82" name="Table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942806"/>
              </p:ext>
            </p:extLst>
          </p:nvPr>
        </p:nvGraphicFramePr>
        <p:xfrm>
          <a:off x="2063156" y="3912867"/>
          <a:ext cx="9381714" cy="1932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9920"/>
                <a:gridCol w="1353603"/>
                <a:gridCol w="946505"/>
                <a:gridCol w="834552"/>
                <a:gridCol w="1292539"/>
                <a:gridCol w="1503831"/>
                <a:gridCol w="786412"/>
                <a:gridCol w="1132176"/>
                <a:gridCol w="1132176"/>
              </a:tblGrid>
              <a:tr h="372101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Nombres y Apellidos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Cédula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Cargo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Departamento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Institución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Viático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 gridSpan="7"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del Viaje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0.00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3" name="TextBox 82"/>
          <p:cNvSpPr txBox="1"/>
          <p:nvPr/>
        </p:nvSpPr>
        <p:spPr>
          <a:xfrm>
            <a:off x="1971403" y="1504314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Viaje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052370" y="1701707"/>
            <a:ext cx="250386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CPTTE-2017-08-84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8" name="Sort 67"/>
          <p:cNvSpPr/>
          <p:nvPr/>
        </p:nvSpPr>
        <p:spPr>
          <a:xfrm flipV="1">
            <a:off x="6941711" y="2798136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5" name="Sort 84"/>
          <p:cNvSpPr/>
          <p:nvPr/>
        </p:nvSpPr>
        <p:spPr>
          <a:xfrm flipV="1">
            <a:off x="8265965" y="2799610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6" name="Sort 85"/>
          <p:cNvSpPr/>
          <p:nvPr/>
        </p:nvSpPr>
        <p:spPr>
          <a:xfrm flipV="1">
            <a:off x="8248209" y="1743167"/>
            <a:ext cx="116380" cy="130167"/>
          </a:xfrm>
          <a:prstGeom prst="flowChartSort">
            <a:avLst/>
          </a:prstGeom>
          <a:ln w="19050"/>
          <a:effec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7" name="Delete"/>
          <p:cNvSpPr>
            <a:spLocks noChangeAspect="1"/>
          </p:cNvSpPr>
          <p:nvPr/>
        </p:nvSpPr>
        <p:spPr bwMode="auto">
          <a:xfrm>
            <a:off x="11545084" y="1200293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9816945" y="3643163"/>
            <a:ext cx="1621192" cy="197263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7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Buscar</a:t>
            </a:r>
            <a:endParaRPr lang="es-DO" sz="700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85338" y="3193269"/>
            <a:ext cx="239722" cy="233574"/>
          </a:xfrm>
          <a:prstGeom prst="rect">
            <a:avLst/>
          </a:prstGeom>
        </p:spPr>
      </p:pic>
      <p:sp>
        <p:nvSpPr>
          <p:cNvPr id="90" name="Filter"/>
          <p:cNvSpPr>
            <a:spLocks noChangeAspect="1" noEditPoints="1"/>
          </p:cNvSpPr>
          <p:nvPr/>
        </p:nvSpPr>
        <p:spPr bwMode="auto">
          <a:xfrm>
            <a:off x="10936844" y="3236110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1" name="Add"/>
          <p:cNvSpPr>
            <a:spLocks noChangeAspect="1" noEditPoints="1"/>
          </p:cNvSpPr>
          <p:nvPr/>
        </p:nvSpPr>
        <p:spPr bwMode="auto">
          <a:xfrm>
            <a:off x="10711699" y="3235180"/>
            <a:ext cx="151549" cy="151548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1" name="Excel"/>
          <p:cNvSpPr>
            <a:spLocks noChangeAspect="1" noEditPoints="1"/>
          </p:cNvSpPr>
          <p:nvPr/>
        </p:nvSpPr>
        <p:spPr bwMode="auto">
          <a:xfrm>
            <a:off x="11375486" y="3216916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869780" y="1456654"/>
            <a:ext cx="9792000" cy="473377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DO" sz="16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21080" y="856735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6096" y="1157416"/>
            <a:ext cx="68159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869780" y="1378507"/>
            <a:ext cx="97920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01090" y="1125196"/>
            <a:ext cx="8258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Solicitar </a:t>
            </a:r>
            <a:r>
              <a:rPr lang="es-DO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</a:t>
            </a:r>
            <a:endParaRPr lang="es-DO" sz="9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971403" y="1557582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Viaje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052370" y="1745451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79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273936" y="1557582"/>
            <a:ext cx="12490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Solicitud de Viáticos No.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354903" y="1754329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2016-00045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977096" y="2077282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052370" y="2261488"/>
            <a:ext cx="9392501" cy="252025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Notificación a colindantes del levantamiento de la parcela No. 2889, Del Distrito Catastral No, 02, del Municipio El Cercado, Provincia San Juan</a:t>
            </a:r>
            <a:endParaRPr lang="es-DO" sz="800" dirty="0"/>
          </a:p>
        </p:txBody>
      </p:sp>
      <p:sp>
        <p:nvSpPr>
          <p:cNvPr id="92" name="TextBox 91"/>
          <p:cNvSpPr txBox="1"/>
          <p:nvPr/>
        </p:nvSpPr>
        <p:spPr>
          <a:xfrm>
            <a:off x="4579039" y="1557582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654468" y="1754329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/>
          </a:p>
        </p:txBody>
      </p:sp>
      <p:sp>
        <p:nvSpPr>
          <p:cNvPr id="95" name="Calendar"/>
          <p:cNvSpPr>
            <a:spLocks noChangeAspect="1" noEditPoints="1"/>
          </p:cNvSpPr>
          <p:nvPr/>
        </p:nvSpPr>
        <p:spPr bwMode="auto">
          <a:xfrm>
            <a:off x="5614515" y="1789233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84343" y="1557582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5959772" y="1754329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/>
          </a:p>
        </p:txBody>
      </p:sp>
      <p:sp>
        <p:nvSpPr>
          <p:cNvPr id="98" name="Calendar"/>
          <p:cNvSpPr>
            <a:spLocks noChangeAspect="1" noEditPoints="1"/>
          </p:cNvSpPr>
          <p:nvPr/>
        </p:nvSpPr>
        <p:spPr bwMode="auto">
          <a:xfrm>
            <a:off x="6909784" y="1789233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180108" y="1557582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Cantidad Días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7261075" y="1754329"/>
            <a:ext cx="1152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486582" y="1557582"/>
            <a:ext cx="7312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Coordinador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561856" y="1754329"/>
            <a:ext cx="2883015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Ridomil Rojas</a:t>
            </a:r>
            <a:endParaRPr lang="es-DO" sz="800" dirty="0"/>
          </a:p>
        </p:txBody>
      </p:sp>
      <p:sp>
        <p:nvSpPr>
          <p:cNvPr id="105" name="TextBox 104"/>
          <p:cNvSpPr txBox="1"/>
          <p:nvPr/>
        </p:nvSpPr>
        <p:spPr>
          <a:xfrm>
            <a:off x="1971403" y="2627083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Provincia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274422" y="2635961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Municipio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575297" y="2635961"/>
            <a:ext cx="9268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Municipal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2063156" y="2807173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San Juan                 ▼</a:t>
            </a:r>
            <a:endParaRPr lang="es-DO" sz="800" dirty="0"/>
          </a:p>
        </p:txBody>
      </p:sp>
      <p:sp>
        <p:nvSpPr>
          <p:cNvPr id="109" name="Rectangle 108"/>
          <p:cNvSpPr/>
          <p:nvPr/>
        </p:nvSpPr>
        <p:spPr>
          <a:xfrm>
            <a:off x="3354903" y="28160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El Cercado              ▼</a:t>
            </a:r>
            <a:endParaRPr lang="es-DO" sz="800" dirty="0"/>
          </a:p>
        </p:txBody>
      </p:sp>
      <p:sp>
        <p:nvSpPr>
          <p:cNvPr id="110" name="Rectangle 109"/>
          <p:cNvSpPr/>
          <p:nvPr/>
        </p:nvSpPr>
        <p:spPr>
          <a:xfrm>
            <a:off x="4654468" y="28160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El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Cercado             ▼</a:t>
            </a:r>
            <a:endParaRPr lang="es-DO" sz="800" dirty="0"/>
          </a:p>
        </p:txBody>
      </p:sp>
      <p:sp>
        <p:nvSpPr>
          <p:cNvPr id="111" name="TextBox 110"/>
          <p:cNvSpPr txBox="1"/>
          <p:nvPr/>
        </p:nvSpPr>
        <p:spPr>
          <a:xfrm>
            <a:off x="5884340" y="2635961"/>
            <a:ext cx="6751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Parcela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5959772" y="28160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2889</a:t>
            </a:r>
            <a:endParaRPr lang="es-DO" sz="800" dirty="0"/>
          </a:p>
        </p:txBody>
      </p:sp>
      <p:sp>
        <p:nvSpPr>
          <p:cNvPr id="113" name="TextBox 112"/>
          <p:cNvSpPr txBox="1"/>
          <p:nvPr/>
        </p:nvSpPr>
        <p:spPr>
          <a:xfrm>
            <a:off x="7203140" y="2635961"/>
            <a:ext cx="10711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Distrito Catastral No.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7287039" y="2816051"/>
            <a:ext cx="1152000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DO" sz="800" dirty="0"/>
          </a:p>
        </p:txBody>
      </p:sp>
      <p:graphicFrame>
        <p:nvGraphicFramePr>
          <p:cNvPr id="115" name="Table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745630"/>
              </p:ext>
            </p:extLst>
          </p:nvPr>
        </p:nvGraphicFramePr>
        <p:xfrm>
          <a:off x="2063158" y="3966135"/>
          <a:ext cx="9375492" cy="1932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0813"/>
                <a:gridCol w="1085850"/>
                <a:gridCol w="759279"/>
                <a:gridCol w="669471"/>
                <a:gridCol w="1036865"/>
                <a:gridCol w="1206362"/>
                <a:gridCol w="881763"/>
                <a:gridCol w="967789"/>
                <a:gridCol w="630854"/>
                <a:gridCol w="908223"/>
                <a:gridCol w="908223"/>
              </a:tblGrid>
              <a:tr h="372101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Nombres y Apellidos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Cédula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Cargo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Departamento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Institución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Salida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Regreso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Cantidad</a:t>
                      </a:r>
                      <a:r>
                        <a:rPr lang="es-DO" sz="800" baseline="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de Días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Monto del Viático</a:t>
                      </a:r>
                      <a:endParaRPr lang="es-DO" sz="8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8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Acción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362108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9652">
                <a:tc>
                  <a:txBody>
                    <a:bodyPr/>
                    <a:lstStyle/>
                    <a:p>
                      <a:pPr algn="ctr"/>
                      <a:r>
                        <a:rPr lang="es-DO" sz="8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DO" sz="800" dirty="0" smtClean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17" name="Group 116"/>
          <p:cNvGrpSpPr/>
          <p:nvPr/>
        </p:nvGrpSpPr>
        <p:grpSpPr>
          <a:xfrm>
            <a:off x="9816945" y="5944632"/>
            <a:ext cx="1621704" cy="180000"/>
            <a:chOff x="8422521" y="5411950"/>
            <a:chExt cx="1621704" cy="180000"/>
          </a:xfrm>
        </p:grpSpPr>
        <p:sp>
          <p:nvSpPr>
            <p:cNvPr id="118" name="Rectangle 117"/>
            <p:cNvSpPr/>
            <p:nvPr/>
          </p:nvSpPr>
          <p:spPr>
            <a:xfrm>
              <a:off x="8422521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Anterior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9504225" y="5411950"/>
              <a:ext cx="54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Próximo</a:t>
              </a: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960566" y="5411950"/>
              <a:ext cx="180000" cy="18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9140516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2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9322371" y="5411950"/>
              <a:ext cx="180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3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2030993" y="3694098"/>
            <a:ext cx="1350108" cy="184666"/>
            <a:chOff x="7644061" y="2119988"/>
            <a:chExt cx="1350108" cy="184666"/>
          </a:xfrm>
        </p:grpSpPr>
        <p:sp>
          <p:nvSpPr>
            <p:cNvPr id="124" name="TextBox 123"/>
            <p:cNvSpPr txBox="1"/>
            <p:nvPr/>
          </p:nvSpPr>
          <p:spPr>
            <a:xfrm>
              <a:off x="7644061" y="2119988"/>
              <a:ext cx="434734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Mostrar</a:t>
              </a:r>
              <a:endParaRPr lang="es-DO" sz="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122351" y="2122321"/>
              <a:ext cx="432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DO" sz="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10  ▼</a:t>
              </a:r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516153" y="2119988"/>
              <a:ext cx="47801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Registros</a:t>
              </a:r>
              <a:endParaRPr lang="es-DO" sz="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10070079" y="3665939"/>
            <a:ext cx="1368570" cy="184666"/>
            <a:chOff x="8660511" y="4370689"/>
            <a:chExt cx="1368570" cy="184666"/>
          </a:xfrm>
        </p:grpSpPr>
        <p:sp>
          <p:nvSpPr>
            <p:cNvPr id="128" name="TextBox 127"/>
            <p:cNvSpPr txBox="1"/>
            <p:nvPr/>
          </p:nvSpPr>
          <p:spPr>
            <a:xfrm>
              <a:off x="8660511" y="4370689"/>
              <a:ext cx="39626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DO" sz="600" dirty="0" smtClean="0">
                  <a:latin typeface="Segoe UI Light" panose="020B0502040204020203" pitchFamily="34" charset="0"/>
                  <a:cs typeface="Segoe UI Light" panose="020B0502040204020203" pitchFamily="34" charset="0"/>
                </a:rPr>
                <a:t>Buscar</a:t>
              </a:r>
              <a:endParaRPr lang="es-DO" sz="600" dirty="0"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9093081" y="4373022"/>
              <a:ext cx="936000" cy="180000"/>
            </a:xfrm>
            <a:prstGeom prst="rect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DO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endParaRPr>
            </a:p>
          </p:txBody>
        </p:sp>
      </p:grpSp>
      <p:cxnSp>
        <p:nvCxnSpPr>
          <p:cNvPr id="130" name="Straight Connector 129"/>
          <p:cNvCxnSpPr/>
          <p:nvPr/>
        </p:nvCxnSpPr>
        <p:spPr>
          <a:xfrm>
            <a:off x="2030993" y="3522641"/>
            <a:ext cx="954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962303" y="3262558"/>
            <a:ext cx="12410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Participantes del Viaje</a:t>
            </a:r>
            <a:endParaRPr lang="es-DO" sz="9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32" name="Add"/>
          <p:cNvSpPr>
            <a:spLocks noChangeAspect="1" noEditPoints="1"/>
          </p:cNvSpPr>
          <p:nvPr/>
        </p:nvSpPr>
        <p:spPr bwMode="auto">
          <a:xfrm>
            <a:off x="11438649" y="3349879"/>
            <a:ext cx="128588" cy="128587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975101" y="5934604"/>
            <a:ext cx="119455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Mostrando 5 de 5 registros</a:t>
            </a:r>
            <a:endParaRPr lang="es-DO" sz="7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6" name="Modal Dialog Overlay"/>
          <p:cNvSpPr>
            <a:spLocks/>
          </p:cNvSpPr>
          <p:nvPr/>
        </p:nvSpPr>
        <p:spPr bwMode="auto">
          <a:xfrm>
            <a:off x="362059" y="790113"/>
            <a:ext cx="11440618" cy="5797118"/>
          </a:xfrm>
          <a:prstGeom prst="rect">
            <a:avLst/>
          </a:prstGeom>
          <a:solidFill>
            <a:srgbClr val="808080">
              <a:alpha val="60000"/>
            </a:srgbClr>
          </a:solidFill>
          <a:ln w="6350" cap="flat" cmpd="sng" algn="ctr">
            <a:noFill/>
            <a:prstDash val="solid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smtClean="0">
                <a:solidFill>
                  <a:srgbClr val="5F5F5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z</a:t>
            </a:r>
            <a:endParaRPr lang="en-US" sz="900" dirty="0">
              <a:solidFill>
                <a:srgbClr val="5F5F5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90061" y="1509521"/>
            <a:ext cx="9128253" cy="4312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244909" y="3148319"/>
            <a:ext cx="10775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Nombres y Apellidos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328651" y="3345994"/>
            <a:ext cx="1654567" cy="218114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Jesús Manuel Cuello </a:t>
            </a:r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Astacio    </a:t>
            </a:r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▼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42640" y="2891282"/>
            <a:ext cx="13051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Participante del Viaje</a:t>
            </a:r>
            <a:endParaRPr lang="es-DO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059870" y="3346686"/>
            <a:ext cx="95231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001-0143680-6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971818" y="3170018"/>
            <a:ext cx="4844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Cédula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5100236" y="3340970"/>
            <a:ext cx="95231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Chofer               ▼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12184" y="3164302"/>
            <a:ext cx="4491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Cargo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6121349" y="3346376"/>
            <a:ext cx="1653246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Administrativo                               ▼</a:t>
            </a:r>
            <a:endParaRPr lang="es-DO" sz="8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033298" y="3169708"/>
            <a:ext cx="8082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Departamento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888505" y="3340970"/>
            <a:ext cx="3232574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Comisión Permanente de Titulación de Terrenos el Estado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00453" y="3164302"/>
            <a:ext cx="6174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Institución</a:t>
            </a:r>
            <a:endParaRPr lang="es-DO" sz="800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258644" y="3724078"/>
            <a:ext cx="1172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Cálculo del Viático</a:t>
            </a:r>
            <a:endParaRPr lang="es-DO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49" name="Table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30340"/>
              </p:ext>
            </p:extLst>
          </p:nvPr>
        </p:nvGraphicFramePr>
        <p:xfrm>
          <a:off x="2340031" y="4073911"/>
          <a:ext cx="8756231" cy="77109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6886"/>
                <a:gridCol w="1425515"/>
                <a:gridCol w="1698666"/>
                <a:gridCol w="1049931"/>
                <a:gridCol w="1109682"/>
                <a:gridCol w="1032857"/>
                <a:gridCol w="990177"/>
                <a:gridCol w="942517"/>
              </a:tblGrid>
              <a:tr h="239161"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Día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Salida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Fecha y Hora Regreso</a:t>
                      </a: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Desayuno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Almuerzo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Cena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Alojamiento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por Día</a:t>
                      </a:r>
                      <a:endParaRPr lang="es-DO" sz="900" dirty="0"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rgbClr val="605CA8">
                        <a:alpha val="69804"/>
                      </a:srgbClr>
                    </a:solidFill>
                  </a:tcPr>
                </a:tc>
              </a:tr>
              <a:tr h="291066"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06:30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02/08/2017 20:00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2,000.00</a:t>
                      </a:r>
                      <a:endParaRPr lang="es-DO" sz="9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0864">
                <a:tc gridSpan="7">
                  <a:txBody>
                    <a:bodyPr/>
                    <a:lstStyle/>
                    <a:p>
                      <a:pPr algn="r"/>
                      <a:r>
                        <a:rPr lang="es-DO" sz="900" b="1" dirty="0" smtClean="0"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Total Viático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DO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DO" sz="9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7,000.00</a:t>
                      </a:r>
                      <a:endParaRPr lang="es-DO" sz="9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Segoe UI Light" panose="020B0502040204020203" pitchFamily="34" charset="0"/>
                        <a:cs typeface="Segoe UI Light" panose="020B0502040204020203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0" name="TextBox 149"/>
          <p:cNvSpPr txBox="1"/>
          <p:nvPr/>
        </p:nvSpPr>
        <p:spPr>
          <a:xfrm>
            <a:off x="2263074" y="1530845"/>
            <a:ext cx="9845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Datos del Viaje</a:t>
            </a:r>
            <a:endParaRPr lang="es-DO" sz="1000" b="1" dirty="0">
              <a:solidFill>
                <a:schemeClr val="tx1">
                  <a:lumMod val="65000"/>
                  <a:lumOff val="3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308985" y="2343017"/>
            <a:ext cx="9973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Concepto del Viaje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2368802" y="2539416"/>
            <a:ext cx="8752277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DO" sz="8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Notificación a colindantes del levantamiento de la parcela No. 2889, Del Distrito Catastral No, 02, del Municipio El Cercado, Provincia San Juan</a:t>
            </a:r>
            <a:endParaRPr lang="es-DO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3843512" y="1881572"/>
            <a:ext cx="45397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Desde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918941" y="2069441"/>
            <a:ext cx="720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02/08/2017</a:t>
            </a:r>
            <a:endParaRPr lang="es-DO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4637914" y="1881572"/>
            <a:ext cx="4267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Hasta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4712261" y="2068115"/>
            <a:ext cx="720000" cy="218114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06/08/2017</a:t>
            </a:r>
            <a:endParaRPr lang="es-DO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9" name="Straight Connector 168"/>
          <p:cNvCxnSpPr/>
          <p:nvPr/>
        </p:nvCxnSpPr>
        <p:spPr>
          <a:xfrm>
            <a:off x="2303664" y="3979177"/>
            <a:ext cx="8820000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Save"/>
          <p:cNvSpPr>
            <a:spLocks noChangeAspect="1" noEditPoints="1"/>
          </p:cNvSpPr>
          <p:nvPr/>
        </p:nvSpPr>
        <p:spPr bwMode="auto">
          <a:xfrm>
            <a:off x="10810871" y="5526716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1" name="Add"/>
          <p:cNvSpPr>
            <a:spLocks noChangeAspect="1" noEditPoints="1"/>
          </p:cNvSpPr>
          <p:nvPr/>
        </p:nvSpPr>
        <p:spPr bwMode="auto">
          <a:xfrm>
            <a:off x="10628882" y="5592375"/>
            <a:ext cx="116420" cy="116419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398059" y="1771135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Dashboard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362059" y="1769554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98059" y="1983404"/>
            <a:ext cx="1373483" cy="200055"/>
          </a:xfrm>
          <a:prstGeom prst="rect">
            <a:avLst/>
          </a:prstGeom>
          <a:solidFill>
            <a:srgbClr val="595959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Viajes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2059" y="1981823"/>
            <a:ext cx="36000" cy="203215"/>
          </a:xfrm>
          <a:prstGeom prst="rect">
            <a:avLst/>
          </a:prstGeom>
          <a:solidFill>
            <a:srgbClr val="605CA8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398059" y="2609154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Fondos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362059" y="2607573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98059" y="282142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Administración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362059" y="2819842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398059" y="3033692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Salir</a:t>
            </a:r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362059" y="3032111"/>
            <a:ext cx="36000" cy="20321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endParaRPr lang="es-DO" sz="7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389687" y="219251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Gestión de Viajes</a:t>
            </a:r>
            <a:endParaRPr lang="es-DO" sz="700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89686" y="2400043"/>
            <a:ext cx="1373483" cy="200055"/>
          </a:xfrm>
          <a:prstGeom prst="rect">
            <a:avLst/>
          </a:prstGeom>
          <a:solidFill>
            <a:srgbClr val="222D32"/>
          </a:solidFill>
        </p:spPr>
        <p:txBody>
          <a:bodyPr wrap="square" rtlCol="0">
            <a:spAutoFit/>
          </a:bodyPr>
          <a:lstStyle/>
          <a:p>
            <a:r>
              <a:rPr lang="es-DO" sz="700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   &gt; Solicitar Viaje </a:t>
            </a:r>
            <a:endParaRPr lang="es-DO" sz="700" b="1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40" name="Calendar"/>
          <p:cNvSpPr>
            <a:spLocks noChangeAspect="1" noEditPoints="1"/>
          </p:cNvSpPr>
          <p:nvPr/>
        </p:nvSpPr>
        <p:spPr bwMode="auto">
          <a:xfrm>
            <a:off x="4020515" y="4361658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1" name="Calendar"/>
          <p:cNvSpPr>
            <a:spLocks noChangeAspect="1" noEditPoints="1"/>
          </p:cNvSpPr>
          <p:nvPr/>
        </p:nvSpPr>
        <p:spPr bwMode="auto">
          <a:xfrm>
            <a:off x="5604281" y="4362631"/>
            <a:ext cx="148306" cy="148306"/>
          </a:xfrm>
          <a:custGeom>
            <a:avLst/>
            <a:gdLst>
              <a:gd name="T0" fmla="*/ 120 w 667"/>
              <a:gd name="T1" fmla="*/ 27 h 667"/>
              <a:gd name="T2" fmla="*/ 8 w 667"/>
              <a:gd name="T3" fmla="*/ 61 h 667"/>
              <a:gd name="T4" fmla="*/ 8 w 667"/>
              <a:gd name="T5" fmla="*/ 659 h 667"/>
              <a:gd name="T6" fmla="*/ 659 w 667"/>
              <a:gd name="T7" fmla="*/ 659 h 667"/>
              <a:gd name="T8" fmla="*/ 659 w 667"/>
              <a:gd name="T9" fmla="*/ 61 h 667"/>
              <a:gd name="T10" fmla="*/ 547 w 667"/>
              <a:gd name="T11" fmla="*/ 27 h 667"/>
              <a:gd name="T12" fmla="*/ 493 w 667"/>
              <a:gd name="T13" fmla="*/ 0 h 667"/>
              <a:gd name="T14" fmla="*/ 467 w 667"/>
              <a:gd name="T15" fmla="*/ 54 h 667"/>
              <a:gd name="T16" fmla="*/ 192 w 667"/>
              <a:gd name="T17" fmla="*/ 8 h 667"/>
              <a:gd name="T18" fmla="*/ 147 w 667"/>
              <a:gd name="T19" fmla="*/ 27 h 667"/>
              <a:gd name="T20" fmla="*/ 147 w 667"/>
              <a:gd name="T21" fmla="*/ 107 h 667"/>
              <a:gd name="T22" fmla="*/ 520 w 667"/>
              <a:gd name="T23" fmla="*/ 27 h 667"/>
              <a:gd name="T24" fmla="*/ 493 w 667"/>
              <a:gd name="T25" fmla="*/ 27 h 667"/>
              <a:gd name="T26" fmla="*/ 120 w 667"/>
              <a:gd name="T27" fmla="*/ 107 h 667"/>
              <a:gd name="T28" fmla="*/ 173 w 667"/>
              <a:gd name="T29" fmla="*/ 134 h 667"/>
              <a:gd name="T30" fmla="*/ 200 w 667"/>
              <a:gd name="T31" fmla="*/ 80 h 667"/>
              <a:gd name="T32" fmla="*/ 474 w 667"/>
              <a:gd name="T33" fmla="*/ 126 h 667"/>
              <a:gd name="T34" fmla="*/ 539 w 667"/>
              <a:gd name="T35" fmla="*/ 126 h 667"/>
              <a:gd name="T36" fmla="*/ 640 w 667"/>
              <a:gd name="T37" fmla="*/ 80 h 667"/>
              <a:gd name="T38" fmla="*/ 27 w 667"/>
              <a:gd name="T39" fmla="*/ 80 h 667"/>
              <a:gd name="T40" fmla="*/ 640 w 667"/>
              <a:gd name="T41" fmla="*/ 640 h 667"/>
              <a:gd name="T42" fmla="*/ 93 w 667"/>
              <a:gd name="T43" fmla="*/ 280 h 667"/>
              <a:gd name="T44" fmla="*/ 93 w 667"/>
              <a:gd name="T45" fmla="*/ 587 h 667"/>
              <a:gd name="T46" fmla="*/ 587 w 667"/>
              <a:gd name="T47" fmla="*/ 574 h 667"/>
              <a:gd name="T48" fmla="*/ 93 w 667"/>
              <a:gd name="T49" fmla="*/ 280 h 667"/>
              <a:gd name="T50" fmla="*/ 200 w 667"/>
              <a:gd name="T51" fmla="*/ 374 h 667"/>
              <a:gd name="T52" fmla="*/ 227 w 667"/>
              <a:gd name="T53" fmla="*/ 307 h 667"/>
              <a:gd name="T54" fmla="*/ 227 w 667"/>
              <a:gd name="T55" fmla="*/ 374 h 667"/>
              <a:gd name="T56" fmla="*/ 440 w 667"/>
              <a:gd name="T57" fmla="*/ 307 h 667"/>
              <a:gd name="T58" fmla="*/ 347 w 667"/>
              <a:gd name="T59" fmla="*/ 307 h 667"/>
              <a:gd name="T60" fmla="*/ 560 w 667"/>
              <a:gd name="T61" fmla="*/ 374 h 667"/>
              <a:gd name="T62" fmla="*/ 107 w 667"/>
              <a:gd name="T63" fmla="*/ 400 h 667"/>
              <a:gd name="T64" fmla="*/ 107 w 667"/>
              <a:gd name="T65" fmla="*/ 467 h 667"/>
              <a:gd name="T66" fmla="*/ 320 w 667"/>
              <a:gd name="T67" fmla="*/ 400 h 667"/>
              <a:gd name="T68" fmla="*/ 227 w 667"/>
              <a:gd name="T69" fmla="*/ 400 h 667"/>
              <a:gd name="T70" fmla="*/ 440 w 667"/>
              <a:gd name="T71" fmla="*/ 467 h 667"/>
              <a:gd name="T72" fmla="*/ 467 w 667"/>
              <a:gd name="T73" fmla="*/ 400 h 667"/>
              <a:gd name="T74" fmla="*/ 467 w 667"/>
              <a:gd name="T75" fmla="*/ 467 h 667"/>
              <a:gd name="T76" fmla="*/ 200 w 667"/>
              <a:gd name="T77" fmla="*/ 494 h 667"/>
              <a:gd name="T78" fmla="*/ 107 w 667"/>
              <a:gd name="T79" fmla="*/ 494 h 667"/>
              <a:gd name="T80" fmla="*/ 320 w 667"/>
              <a:gd name="T81" fmla="*/ 560 h 667"/>
              <a:gd name="T82" fmla="*/ 347 w 667"/>
              <a:gd name="T83" fmla="*/ 494 h 667"/>
              <a:gd name="T84" fmla="*/ 400 w 667"/>
              <a:gd name="T85" fmla="*/ 560 h 667"/>
              <a:gd name="T86" fmla="*/ 467 w 667"/>
              <a:gd name="T87" fmla="*/ 494 h 667"/>
              <a:gd name="T88" fmla="*/ 467 w 667"/>
              <a:gd name="T89" fmla="*/ 560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67" h="667">
                <a:moveTo>
                  <a:pt x="147" y="0"/>
                </a:moveTo>
                <a:cubicBezTo>
                  <a:pt x="140" y="0"/>
                  <a:pt x="133" y="3"/>
                  <a:pt x="128" y="8"/>
                </a:cubicBezTo>
                <a:cubicBezTo>
                  <a:pt x="123" y="13"/>
                  <a:pt x="120" y="20"/>
                  <a:pt x="120" y="27"/>
                </a:cubicBezTo>
                <a:lnTo>
                  <a:pt x="120" y="54"/>
                </a:lnTo>
                <a:lnTo>
                  <a:pt x="27" y="54"/>
                </a:lnTo>
                <a:cubicBezTo>
                  <a:pt x="20" y="54"/>
                  <a:pt x="13" y="56"/>
                  <a:pt x="8" y="61"/>
                </a:cubicBezTo>
                <a:cubicBezTo>
                  <a:pt x="3" y="66"/>
                  <a:pt x="0" y="73"/>
                  <a:pt x="0" y="80"/>
                </a:cubicBezTo>
                <a:lnTo>
                  <a:pt x="0" y="640"/>
                </a:lnTo>
                <a:cubicBezTo>
                  <a:pt x="0" y="647"/>
                  <a:pt x="3" y="654"/>
                  <a:pt x="8" y="659"/>
                </a:cubicBezTo>
                <a:cubicBezTo>
                  <a:pt x="13" y="664"/>
                  <a:pt x="20" y="667"/>
                  <a:pt x="27" y="667"/>
                </a:cubicBezTo>
                <a:lnTo>
                  <a:pt x="640" y="667"/>
                </a:lnTo>
                <a:cubicBezTo>
                  <a:pt x="647" y="667"/>
                  <a:pt x="654" y="664"/>
                  <a:pt x="659" y="659"/>
                </a:cubicBezTo>
                <a:cubicBezTo>
                  <a:pt x="664" y="654"/>
                  <a:pt x="667" y="647"/>
                  <a:pt x="667" y="640"/>
                </a:cubicBezTo>
                <a:lnTo>
                  <a:pt x="667" y="80"/>
                </a:lnTo>
                <a:cubicBezTo>
                  <a:pt x="667" y="73"/>
                  <a:pt x="664" y="66"/>
                  <a:pt x="659" y="61"/>
                </a:cubicBezTo>
                <a:cubicBezTo>
                  <a:pt x="654" y="56"/>
                  <a:pt x="647" y="54"/>
                  <a:pt x="640" y="54"/>
                </a:cubicBezTo>
                <a:lnTo>
                  <a:pt x="547" y="54"/>
                </a:lnTo>
                <a:lnTo>
                  <a:pt x="547" y="27"/>
                </a:lnTo>
                <a:cubicBezTo>
                  <a:pt x="547" y="20"/>
                  <a:pt x="544" y="13"/>
                  <a:pt x="539" y="8"/>
                </a:cubicBezTo>
                <a:cubicBezTo>
                  <a:pt x="534" y="3"/>
                  <a:pt x="527" y="0"/>
                  <a:pt x="520" y="0"/>
                </a:cubicBezTo>
                <a:lnTo>
                  <a:pt x="493" y="0"/>
                </a:lnTo>
                <a:cubicBezTo>
                  <a:pt x="486" y="0"/>
                  <a:pt x="479" y="3"/>
                  <a:pt x="474" y="8"/>
                </a:cubicBezTo>
                <a:cubicBezTo>
                  <a:pt x="469" y="13"/>
                  <a:pt x="467" y="20"/>
                  <a:pt x="467" y="27"/>
                </a:cubicBezTo>
                <a:lnTo>
                  <a:pt x="467" y="54"/>
                </a:lnTo>
                <a:lnTo>
                  <a:pt x="200" y="54"/>
                </a:lnTo>
                <a:lnTo>
                  <a:pt x="200" y="27"/>
                </a:lnTo>
                <a:cubicBezTo>
                  <a:pt x="200" y="20"/>
                  <a:pt x="197" y="13"/>
                  <a:pt x="192" y="8"/>
                </a:cubicBezTo>
                <a:cubicBezTo>
                  <a:pt x="187" y="3"/>
                  <a:pt x="180" y="0"/>
                  <a:pt x="173" y="0"/>
                </a:cubicBezTo>
                <a:lnTo>
                  <a:pt x="147" y="0"/>
                </a:lnTo>
                <a:close/>
                <a:moveTo>
                  <a:pt x="147" y="27"/>
                </a:moveTo>
                <a:lnTo>
                  <a:pt x="173" y="27"/>
                </a:lnTo>
                <a:lnTo>
                  <a:pt x="173" y="107"/>
                </a:lnTo>
                <a:lnTo>
                  <a:pt x="147" y="107"/>
                </a:lnTo>
                <a:lnTo>
                  <a:pt x="147" y="27"/>
                </a:lnTo>
                <a:close/>
                <a:moveTo>
                  <a:pt x="493" y="27"/>
                </a:moveTo>
                <a:lnTo>
                  <a:pt x="520" y="27"/>
                </a:lnTo>
                <a:lnTo>
                  <a:pt x="520" y="107"/>
                </a:lnTo>
                <a:lnTo>
                  <a:pt x="493" y="107"/>
                </a:lnTo>
                <a:lnTo>
                  <a:pt x="493" y="27"/>
                </a:lnTo>
                <a:close/>
                <a:moveTo>
                  <a:pt x="27" y="80"/>
                </a:moveTo>
                <a:lnTo>
                  <a:pt x="120" y="80"/>
                </a:lnTo>
                <a:lnTo>
                  <a:pt x="120" y="107"/>
                </a:lnTo>
                <a:cubicBezTo>
                  <a:pt x="120" y="114"/>
                  <a:pt x="123" y="121"/>
                  <a:pt x="128" y="126"/>
                </a:cubicBezTo>
                <a:cubicBezTo>
                  <a:pt x="133" y="131"/>
                  <a:pt x="140" y="134"/>
                  <a:pt x="147" y="134"/>
                </a:cubicBezTo>
                <a:lnTo>
                  <a:pt x="173" y="134"/>
                </a:lnTo>
                <a:cubicBezTo>
                  <a:pt x="180" y="134"/>
                  <a:pt x="187" y="131"/>
                  <a:pt x="192" y="126"/>
                </a:cubicBezTo>
                <a:cubicBezTo>
                  <a:pt x="197" y="121"/>
                  <a:pt x="200" y="114"/>
                  <a:pt x="200" y="107"/>
                </a:cubicBezTo>
                <a:lnTo>
                  <a:pt x="200" y="80"/>
                </a:lnTo>
                <a:lnTo>
                  <a:pt x="467" y="80"/>
                </a:lnTo>
                <a:lnTo>
                  <a:pt x="467" y="107"/>
                </a:lnTo>
                <a:cubicBezTo>
                  <a:pt x="467" y="114"/>
                  <a:pt x="469" y="121"/>
                  <a:pt x="474" y="126"/>
                </a:cubicBezTo>
                <a:cubicBezTo>
                  <a:pt x="479" y="131"/>
                  <a:pt x="486" y="134"/>
                  <a:pt x="493" y="134"/>
                </a:cubicBezTo>
                <a:lnTo>
                  <a:pt x="520" y="134"/>
                </a:lnTo>
                <a:cubicBezTo>
                  <a:pt x="527" y="134"/>
                  <a:pt x="534" y="131"/>
                  <a:pt x="539" y="126"/>
                </a:cubicBezTo>
                <a:cubicBezTo>
                  <a:pt x="544" y="121"/>
                  <a:pt x="547" y="114"/>
                  <a:pt x="547" y="107"/>
                </a:cubicBezTo>
                <a:lnTo>
                  <a:pt x="547" y="80"/>
                </a:lnTo>
                <a:lnTo>
                  <a:pt x="640" y="80"/>
                </a:lnTo>
                <a:lnTo>
                  <a:pt x="640" y="187"/>
                </a:lnTo>
                <a:lnTo>
                  <a:pt x="27" y="187"/>
                </a:lnTo>
                <a:lnTo>
                  <a:pt x="27" y="80"/>
                </a:lnTo>
                <a:close/>
                <a:moveTo>
                  <a:pt x="27" y="214"/>
                </a:moveTo>
                <a:lnTo>
                  <a:pt x="640" y="214"/>
                </a:lnTo>
                <a:lnTo>
                  <a:pt x="640" y="640"/>
                </a:lnTo>
                <a:lnTo>
                  <a:pt x="27" y="640"/>
                </a:lnTo>
                <a:lnTo>
                  <a:pt x="27" y="214"/>
                </a:lnTo>
                <a:close/>
                <a:moveTo>
                  <a:pt x="93" y="280"/>
                </a:moveTo>
                <a:cubicBezTo>
                  <a:pt x="86" y="280"/>
                  <a:pt x="80" y="286"/>
                  <a:pt x="80" y="294"/>
                </a:cubicBezTo>
                <a:lnTo>
                  <a:pt x="80" y="574"/>
                </a:lnTo>
                <a:cubicBezTo>
                  <a:pt x="80" y="581"/>
                  <a:pt x="86" y="587"/>
                  <a:pt x="93" y="587"/>
                </a:cubicBezTo>
                <a:lnTo>
                  <a:pt x="400" y="587"/>
                </a:lnTo>
                <a:lnTo>
                  <a:pt x="573" y="587"/>
                </a:lnTo>
                <a:cubicBezTo>
                  <a:pt x="581" y="587"/>
                  <a:pt x="587" y="581"/>
                  <a:pt x="587" y="574"/>
                </a:cubicBezTo>
                <a:lnTo>
                  <a:pt x="587" y="294"/>
                </a:lnTo>
                <a:cubicBezTo>
                  <a:pt x="587" y="286"/>
                  <a:pt x="581" y="280"/>
                  <a:pt x="573" y="280"/>
                </a:cubicBezTo>
                <a:lnTo>
                  <a:pt x="93" y="280"/>
                </a:lnTo>
                <a:close/>
                <a:moveTo>
                  <a:pt x="107" y="307"/>
                </a:moveTo>
                <a:lnTo>
                  <a:pt x="200" y="307"/>
                </a:lnTo>
                <a:lnTo>
                  <a:pt x="200" y="374"/>
                </a:lnTo>
                <a:lnTo>
                  <a:pt x="107" y="374"/>
                </a:lnTo>
                <a:lnTo>
                  <a:pt x="107" y="307"/>
                </a:lnTo>
                <a:close/>
                <a:moveTo>
                  <a:pt x="227" y="307"/>
                </a:moveTo>
                <a:lnTo>
                  <a:pt x="320" y="307"/>
                </a:lnTo>
                <a:lnTo>
                  <a:pt x="320" y="374"/>
                </a:lnTo>
                <a:lnTo>
                  <a:pt x="227" y="374"/>
                </a:lnTo>
                <a:lnTo>
                  <a:pt x="227" y="307"/>
                </a:lnTo>
                <a:close/>
                <a:moveTo>
                  <a:pt x="347" y="307"/>
                </a:moveTo>
                <a:lnTo>
                  <a:pt x="440" y="307"/>
                </a:lnTo>
                <a:lnTo>
                  <a:pt x="440" y="374"/>
                </a:lnTo>
                <a:lnTo>
                  <a:pt x="347" y="374"/>
                </a:lnTo>
                <a:lnTo>
                  <a:pt x="347" y="307"/>
                </a:lnTo>
                <a:close/>
                <a:moveTo>
                  <a:pt x="467" y="307"/>
                </a:moveTo>
                <a:lnTo>
                  <a:pt x="560" y="307"/>
                </a:lnTo>
                <a:lnTo>
                  <a:pt x="560" y="374"/>
                </a:lnTo>
                <a:lnTo>
                  <a:pt x="467" y="374"/>
                </a:lnTo>
                <a:lnTo>
                  <a:pt x="467" y="307"/>
                </a:lnTo>
                <a:close/>
                <a:moveTo>
                  <a:pt x="107" y="400"/>
                </a:moveTo>
                <a:lnTo>
                  <a:pt x="200" y="400"/>
                </a:lnTo>
                <a:lnTo>
                  <a:pt x="200" y="467"/>
                </a:lnTo>
                <a:lnTo>
                  <a:pt x="107" y="467"/>
                </a:lnTo>
                <a:lnTo>
                  <a:pt x="107" y="400"/>
                </a:lnTo>
                <a:close/>
                <a:moveTo>
                  <a:pt x="227" y="400"/>
                </a:moveTo>
                <a:lnTo>
                  <a:pt x="320" y="400"/>
                </a:lnTo>
                <a:lnTo>
                  <a:pt x="320" y="467"/>
                </a:lnTo>
                <a:lnTo>
                  <a:pt x="227" y="467"/>
                </a:lnTo>
                <a:lnTo>
                  <a:pt x="227" y="400"/>
                </a:lnTo>
                <a:close/>
                <a:moveTo>
                  <a:pt x="347" y="400"/>
                </a:moveTo>
                <a:lnTo>
                  <a:pt x="440" y="400"/>
                </a:lnTo>
                <a:lnTo>
                  <a:pt x="440" y="467"/>
                </a:lnTo>
                <a:lnTo>
                  <a:pt x="347" y="467"/>
                </a:lnTo>
                <a:lnTo>
                  <a:pt x="347" y="400"/>
                </a:lnTo>
                <a:close/>
                <a:moveTo>
                  <a:pt x="467" y="400"/>
                </a:moveTo>
                <a:lnTo>
                  <a:pt x="560" y="400"/>
                </a:lnTo>
                <a:lnTo>
                  <a:pt x="560" y="467"/>
                </a:lnTo>
                <a:lnTo>
                  <a:pt x="467" y="467"/>
                </a:lnTo>
                <a:lnTo>
                  <a:pt x="467" y="400"/>
                </a:lnTo>
                <a:close/>
                <a:moveTo>
                  <a:pt x="107" y="494"/>
                </a:moveTo>
                <a:lnTo>
                  <a:pt x="200" y="494"/>
                </a:lnTo>
                <a:lnTo>
                  <a:pt x="200" y="560"/>
                </a:lnTo>
                <a:lnTo>
                  <a:pt x="107" y="560"/>
                </a:lnTo>
                <a:lnTo>
                  <a:pt x="107" y="494"/>
                </a:lnTo>
                <a:close/>
                <a:moveTo>
                  <a:pt x="227" y="494"/>
                </a:moveTo>
                <a:lnTo>
                  <a:pt x="320" y="494"/>
                </a:lnTo>
                <a:lnTo>
                  <a:pt x="320" y="560"/>
                </a:lnTo>
                <a:lnTo>
                  <a:pt x="227" y="560"/>
                </a:lnTo>
                <a:lnTo>
                  <a:pt x="227" y="494"/>
                </a:lnTo>
                <a:close/>
                <a:moveTo>
                  <a:pt x="347" y="494"/>
                </a:moveTo>
                <a:lnTo>
                  <a:pt x="440" y="494"/>
                </a:lnTo>
                <a:lnTo>
                  <a:pt x="440" y="560"/>
                </a:lnTo>
                <a:lnTo>
                  <a:pt x="400" y="560"/>
                </a:lnTo>
                <a:lnTo>
                  <a:pt x="347" y="560"/>
                </a:lnTo>
                <a:lnTo>
                  <a:pt x="347" y="494"/>
                </a:lnTo>
                <a:close/>
                <a:moveTo>
                  <a:pt x="467" y="494"/>
                </a:moveTo>
                <a:lnTo>
                  <a:pt x="560" y="494"/>
                </a:lnTo>
                <a:lnTo>
                  <a:pt x="560" y="560"/>
                </a:lnTo>
                <a:lnTo>
                  <a:pt x="467" y="560"/>
                </a:lnTo>
                <a:lnTo>
                  <a:pt x="467" y="494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3" name="Save"/>
          <p:cNvSpPr>
            <a:spLocks noChangeAspect="1" noEditPoints="1"/>
          </p:cNvSpPr>
          <p:nvPr/>
        </p:nvSpPr>
        <p:spPr bwMode="auto">
          <a:xfrm>
            <a:off x="10555805" y="5522808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4" name="Save"/>
          <p:cNvSpPr>
            <a:spLocks noChangeAspect="1" noEditPoints="1"/>
          </p:cNvSpPr>
          <p:nvPr/>
        </p:nvSpPr>
        <p:spPr bwMode="auto">
          <a:xfrm>
            <a:off x="11264060" y="1177509"/>
            <a:ext cx="161925" cy="161925"/>
          </a:xfrm>
          <a:custGeom>
            <a:avLst/>
            <a:gdLst>
              <a:gd name="T0" fmla="*/ 0 w 1411"/>
              <a:gd name="T1" fmla="*/ 163 h 1411"/>
              <a:gd name="T2" fmla="*/ 163 w 1411"/>
              <a:gd name="T3" fmla="*/ 1411 h 1411"/>
              <a:gd name="T4" fmla="*/ 907 w 1411"/>
              <a:gd name="T5" fmla="*/ 1357 h 1411"/>
              <a:gd name="T6" fmla="*/ 163 w 1411"/>
              <a:gd name="T7" fmla="*/ 1302 h 1411"/>
              <a:gd name="T8" fmla="*/ 217 w 1411"/>
              <a:gd name="T9" fmla="*/ 705 h 1411"/>
              <a:gd name="T10" fmla="*/ 1248 w 1411"/>
              <a:gd name="T11" fmla="*/ 760 h 1411"/>
              <a:gd name="T12" fmla="*/ 1355 w 1411"/>
              <a:gd name="T13" fmla="*/ 1129 h 1411"/>
              <a:gd name="T14" fmla="*/ 1411 w 1411"/>
              <a:gd name="T15" fmla="*/ 1085 h 1411"/>
              <a:gd name="T16" fmla="*/ 1282 w 1411"/>
              <a:gd name="T17" fmla="*/ 129 h 1411"/>
              <a:gd name="T18" fmla="*/ 163 w 1411"/>
              <a:gd name="T19" fmla="*/ 0 h 1411"/>
              <a:gd name="T20" fmla="*/ 1031 w 1411"/>
              <a:gd name="T21" fmla="*/ 54 h 1411"/>
              <a:gd name="T22" fmla="*/ 1085 w 1411"/>
              <a:gd name="T23" fmla="*/ 488 h 1411"/>
              <a:gd name="T24" fmla="*/ 326 w 1411"/>
              <a:gd name="T25" fmla="*/ 543 h 1411"/>
              <a:gd name="T26" fmla="*/ 271 w 1411"/>
              <a:gd name="T27" fmla="*/ 108 h 1411"/>
              <a:gd name="T28" fmla="*/ 814 w 1411"/>
              <a:gd name="T29" fmla="*/ 108 h 1411"/>
              <a:gd name="T30" fmla="*/ 977 w 1411"/>
              <a:gd name="T31" fmla="*/ 488 h 1411"/>
              <a:gd name="T32" fmla="*/ 814 w 1411"/>
              <a:gd name="T33" fmla="*/ 108 h 1411"/>
              <a:gd name="T34" fmla="*/ 675 w 1411"/>
              <a:gd name="T35" fmla="*/ 763 h 1411"/>
              <a:gd name="T36" fmla="*/ 717 w 1411"/>
              <a:gd name="T37" fmla="*/ 1009 h 1411"/>
              <a:gd name="T38" fmla="*/ 738 w 1411"/>
              <a:gd name="T39" fmla="*/ 1031 h 1411"/>
              <a:gd name="T40" fmla="*/ 1004 w 1411"/>
              <a:gd name="T41" fmla="*/ 1230 h 1411"/>
              <a:gd name="T42" fmla="*/ 1009 w 1411"/>
              <a:gd name="T43" fmla="*/ 1226 h 1411"/>
              <a:gd name="T44" fmla="*/ 1123 w 1411"/>
              <a:gd name="T45" fmla="*/ 1111 h 1411"/>
              <a:gd name="T46" fmla="*/ 923 w 1411"/>
              <a:gd name="T47" fmla="*/ 845 h 1411"/>
              <a:gd name="T48" fmla="*/ 911 w 1411"/>
              <a:gd name="T49" fmla="*/ 831 h 1411"/>
              <a:gd name="T50" fmla="*/ 689 w 1411"/>
              <a:gd name="T51" fmla="*/ 763 h 1411"/>
              <a:gd name="T52" fmla="*/ 755 w 1411"/>
              <a:gd name="T53" fmla="*/ 838 h 1411"/>
              <a:gd name="T54" fmla="*/ 836 w 1411"/>
              <a:gd name="T55" fmla="*/ 943 h 1411"/>
              <a:gd name="T56" fmla="*/ 729 w 1411"/>
              <a:gd name="T57" fmla="*/ 863 h 1411"/>
              <a:gd name="T58" fmla="*/ 1186 w 1411"/>
              <a:gd name="T59" fmla="*/ 1106 h 1411"/>
              <a:gd name="T60" fmla="*/ 1038 w 1411"/>
              <a:gd name="T61" fmla="*/ 1336 h 1411"/>
              <a:gd name="T62" fmla="*/ 1186 w 1411"/>
              <a:gd name="T63" fmla="*/ 1106 h 1411"/>
              <a:gd name="T64" fmla="*/ 1072 w 1411"/>
              <a:gd name="T65" fmla="*/ 1358 h 1411"/>
              <a:gd name="T66" fmla="*/ 1189 w 1411"/>
              <a:gd name="T67" fmla="*/ 1384 h 1411"/>
              <a:gd name="T68" fmla="*/ 1279 w 1411"/>
              <a:gd name="T69" fmla="*/ 1206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11" h="1411">
                <a:moveTo>
                  <a:pt x="163" y="0"/>
                </a:moveTo>
                <a:cubicBezTo>
                  <a:pt x="73" y="0"/>
                  <a:pt x="0" y="73"/>
                  <a:pt x="0" y="163"/>
                </a:cubicBezTo>
                <a:lnTo>
                  <a:pt x="0" y="1248"/>
                </a:lnTo>
                <a:cubicBezTo>
                  <a:pt x="0" y="1338"/>
                  <a:pt x="73" y="1411"/>
                  <a:pt x="163" y="1411"/>
                </a:cubicBezTo>
                <a:lnTo>
                  <a:pt x="960" y="1411"/>
                </a:lnTo>
                <a:lnTo>
                  <a:pt x="907" y="1357"/>
                </a:lnTo>
                <a:lnTo>
                  <a:pt x="217" y="1357"/>
                </a:lnTo>
                <a:cubicBezTo>
                  <a:pt x="187" y="1357"/>
                  <a:pt x="163" y="1332"/>
                  <a:pt x="163" y="1302"/>
                </a:cubicBezTo>
                <a:lnTo>
                  <a:pt x="163" y="760"/>
                </a:lnTo>
                <a:cubicBezTo>
                  <a:pt x="163" y="730"/>
                  <a:pt x="187" y="705"/>
                  <a:pt x="217" y="705"/>
                </a:cubicBezTo>
                <a:lnTo>
                  <a:pt x="1194" y="705"/>
                </a:lnTo>
                <a:cubicBezTo>
                  <a:pt x="1224" y="705"/>
                  <a:pt x="1248" y="730"/>
                  <a:pt x="1248" y="760"/>
                </a:cubicBezTo>
                <a:lnTo>
                  <a:pt x="1248" y="1019"/>
                </a:lnTo>
                <a:cubicBezTo>
                  <a:pt x="1254" y="1023"/>
                  <a:pt x="1355" y="1129"/>
                  <a:pt x="1355" y="1129"/>
                </a:cubicBezTo>
                <a:cubicBezTo>
                  <a:pt x="1368" y="1142"/>
                  <a:pt x="1378" y="1156"/>
                  <a:pt x="1386" y="1172"/>
                </a:cubicBezTo>
                <a:cubicBezTo>
                  <a:pt x="1402" y="1147"/>
                  <a:pt x="1411" y="1118"/>
                  <a:pt x="1411" y="1085"/>
                </a:cubicBezTo>
                <a:lnTo>
                  <a:pt x="1411" y="326"/>
                </a:lnTo>
                <a:cubicBezTo>
                  <a:pt x="1411" y="281"/>
                  <a:pt x="1409" y="256"/>
                  <a:pt x="1282" y="129"/>
                </a:cubicBezTo>
                <a:cubicBezTo>
                  <a:pt x="1155" y="2"/>
                  <a:pt x="1130" y="0"/>
                  <a:pt x="1085" y="0"/>
                </a:cubicBezTo>
                <a:lnTo>
                  <a:pt x="163" y="0"/>
                </a:lnTo>
                <a:close/>
                <a:moveTo>
                  <a:pt x="326" y="54"/>
                </a:moveTo>
                <a:lnTo>
                  <a:pt x="1031" y="54"/>
                </a:lnTo>
                <a:cubicBezTo>
                  <a:pt x="1061" y="54"/>
                  <a:pt x="1085" y="79"/>
                  <a:pt x="1085" y="108"/>
                </a:cubicBezTo>
                <a:lnTo>
                  <a:pt x="1085" y="488"/>
                </a:lnTo>
                <a:cubicBezTo>
                  <a:pt x="1085" y="518"/>
                  <a:pt x="1061" y="543"/>
                  <a:pt x="1031" y="543"/>
                </a:cubicBezTo>
                <a:lnTo>
                  <a:pt x="326" y="543"/>
                </a:lnTo>
                <a:cubicBezTo>
                  <a:pt x="296" y="543"/>
                  <a:pt x="271" y="518"/>
                  <a:pt x="271" y="488"/>
                </a:cubicBezTo>
                <a:lnTo>
                  <a:pt x="271" y="108"/>
                </a:lnTo>
                <a:cubicBezTo>
                  <a:pt x="271" y="79"/>
                  <a:pt x="296" y="54"/>
                  <a:pt x="326" y="54"/>
                </a:cubicBezTo>
                <a:close/>
                <a:moveTo>
                  <a:pt x="814" y="108"/>
                </a:moveTo>
                <a:lnTo>
                  <a:pt x="814" y="488"/>
                </a:lnTo>
                <a:lnTo>
                  <a:pt x="977" y="488"/>
                </a:lnTo>
                <a:lnTo>
                  <a:pt x="977" y="108"/>
                </a:lnTo>
                <a:lnTo>
                  <a:pt x="814" y="108"/>
                </a:lnTo>
                <a:close/>
                <a:moveTo>
                  <a:pt x="678" y="761"/>
                </a:moveTo>
                <a:cubicBezTo>
                  <a:pt x="677" y="762"/>
                  <a:pt x="676" y="762"/>
                  <a:pt x="675" y="763"/>
                </a:cubicBezTo>
                <a:cubicBezTo>
                  <a:pt x="660" y="766"/>
                  <a:pt x="650" y="783"/>
                  <a:pt x="655" y="797"/>
                </a:cubicBezTo>
                <a:lnTo>
                  <a:pt x="717" y="1009"/>
                </a:lnTo>
                <a:cubicBezTo>
                  <a:pt x="719" y="1019"/>
                  <a:pt x="727" y="1027"/>
                  <a:pt x="736" y="1029"/>
                </a:cubicBezTo>
                <a:cubicBezTo>
                  <a:pt x="737" y="1030"/>
                  <a:pt x="737" y="1031"/>
                  <a:pt x="738" y="1031"/>
                </a:cubicBezTo>
                <a:lnTo>
                  <a:pt x="968" y="1265"/>
                </a:lnTo>
                <a:lnTo>
                  <a:pt x="1004" y="1230"/>
                </a:lnTo>
                <a:lnTo>
                  <a:pt x="1007" y="1226"/>
                </a:lnTo>
                <a:lnTo>
                  <a:pt x="1009" y="1226"/>
                </a:lnTo>
                <a:lnTo>
                  <a:pt x="1119" y="1114"/>
                </a:lnTo>
                <a:lnTo>
                  <a:pt x="1123" y="1111"/>
                </a:lnTo>
                <a:lnTo>
                  <a:pt x="1155" y="1079"/>
                </a:lnTo>
                <a:lnTo>
                  <a:pt x="923" y="845"/>
                </a:lnTo>
                <a:cubicBezTo>
                  <a:pt x="922" y="843"/>
                  <a:pt x="922" y="842"/>
                  <a:pt x="921" y="841"/>
                </a:cubicBezTo>
                <a:cubicBezTo>
                  <a:pt x="919" y="837"/>
                  <a:pt x="915" y="833"/>
                  <a:pt x="911" y="831"/>
                </a:cubicBezTo>
                <a:cubicBezTo>
                  <a:pt x="908" y="829"/>
                  <a:pt x="904" y="827"/>
                  <a:pt x="901" y="826"/>
                </a:cubicBezTo>
                <a:lnTo>
                  <a:pt x="689" y="763"/>
                </a:lnTo>
                <a:cubicBezTo>
                  <a:pt x="685" y="762"/>
                  <a:pt x="682" y="761"/>
                  <a:pt x="678" y="761"/>
                </a:cubicBezTo>
                <a:close/>
                <a:moveTo>
                  <a:pt x="755" y="838"/>
                </a:moveTo>
                <a:lnTo>
                  <a:pt x="875" y="873"/>
                </a:lnTo>
                <a:lnTo>
                  <a:pt x="836" y="943"/>
                </a:lnTo>
                <a:lnTo>
                  <a:pt x="765" y="984"/>
                </a:lnTo>
                <a:lnTo>
                  <a:pt x="729" y="863"/>
                </a:lnTo>
                <a:lnTo>
                  <a:pt x="755" y="838"/>
                </a:lnTo>
                <a:close/>
                <a:moveTo>
                  <a:pt x="1186" y="1106"/>
                </a:moveTo>
                <a:lnTo>
                  <a:pt x="999" y="1292"/>
                </a:lnTo>
                <a:lnTo>
                  <a:pt x="1038" y="1336"/>
                </a:lnTo>
                <a:lnTo>
                  <a:pt x="1226" y="1148"/>
                </a:lnTo>
                <a:lnTo>
                  <a:pt x="1186" y="1106"/>
                </a:lnTo>
                <a:close/>
                <a:moveTo>
                  <a:pt x="1250" y="1179"/>
                </a:moveTo>
                <a:lnTo>
                  <a:pt x="1072" y="1358"/>
                </a:lnTo>
                <a:lnTo>
                  <a:pt x="1099" y="1386"/>
                </a:lnTo>
                <a:cubicBezTo>
                  <a:pt x="1124" y="1410"/>
                  <a:pt x="1164" y="1409"/>
                  <a:pt x="1189" y="1384"/>
                </a:cubicBezTo>
                <a:lnTo>
                  <a:pt x="1277" y="1296"/>
                </a:lnTo>
                <a:cubicBezTo>
                  <a:pt x="1302" y="1271"/>
                  <a:pt x="1303" y="1230"/>
                  <a:pt x="1279" y="1206"/>
                </a:cubicBezTo>
                <a:lnTo>
                  <a:pt x="1250" y="1179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2285728" y="1865437"/>
            <a:ext cx="60144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DO" sz="800" dirty="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Viaje No</a:t>
            </a:r>
            <a:r>
              <a:rPr lang="es-DO" sz="800" smtClean="0">
                <a:latin typeface="Segoe UI Light" panose="020B0502040204020203" pitchFamily="34" charset="0"/>
                <a:cs typeface="Segoe UI Light" panose="020B0502040204020203" pitchFamily="34" charset="0"/>
              </a:rPr>
              <a:t>. </a:t>
            </a:r>
            <a:endParaRPr lang="es-DO" sz="8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2366695" y="2071708"/>
            <a:ext cx="1476000" cy="216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DO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CPTTE-2017-08-84</a:t>
            </a:r>
            <a:endParaRPr lang="es-DO" sz="8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3" name="Delete"/>
          <p:cNvSpPr>
            <a:spLocks noChangeAspect="1"/>
          </p:cNvSpPr>
          <p:nvPr/>
        </p:nvSpPr>
        <p:spPr bwMode="auto">
          <a:xfrm>
            <a:off x="11545084" y="1200293"/>
            <a:ext cx="114300" cy="11430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Delete"/>
          <p:cNvSpPr>
            <a:spLocks noChangeAspect="1"/>
          </p:cNvSpPr>
          <p:nvPr/>
        </p:nvSpPr>
        <p:spPr bwMode="auto">
          <a:xfrm flipH="1">
            <a:off x="11035950" y="1594957"/>
            <a:ext cx="122930" cy="122930"/>
          </a:xfrm>
          <a:custGeom>
            <a:avLst/>
            <a:gdLst>
              <a:gd name="T0" fmla="*/ 969 w 990"/>
              <a:gd name="T1" fmla="*/ 855 h 990"/>
              <a:gd name="T2" fmla="*/ 855 w 990"/>
              <a:gd name="T3" fmla="*/ 969 h 990"/>
              <a:gd name="T4" fmla="*/ 780 w 990"/>
              <a:gd name="T5" fmla="*/ 969 h 990"/>
              <a:gd name="T6" fmla="*/ 495 w 990"/>
              <a:gd name="T7" fmla="*/ 685 h 990"/>
              <a:gd name="T8" fmla="*/ 211 w 990"/>
              <a:gd name="T9" fmla="*/ 969 h 990"/>
              <a:gd name="T10" fmla="*/ 135 w 990"/>
              <a:gd name="T11" fmla="*/ 969 h 990"/>
              <a:gd name="T12" fmla="*/ 21 w 990"/>
              <a:gd name="T13" fmla="*/ 856 h 990"/>
              <a:gd name="T14" fmla="*/ 21 w 990"/>
              <a:gd name="T15" fmla="*/ 780 h 990"/>
              <a:gd name="T16" fmla="*/ 305 w 990"/>
              <a:gd name="T17" fmla="*/ 495 h 990"/>
              <a:gd name="T18" fmla="*/ 21 w 990"/>
              <a:gd name="T19" fmla="*/ 211 h 990"/>
              <a:gd name="T20" fmla="*/ 21 w 990"/>
              <a:gd name="T21" fmla="*/ 135 h 990"/>
              <a:gd name="T22" fmla="*/ 135 w 990"/>
              <a:gd name="T23" fmla="*/ 21 h 990"/>
              <a:gd name="T24" fmla="*/ 211 w 990"/>
              <a:gd name="T25" fmla="*/ 21 h 990"/>
              <a:gd name="T26" fmla="*/ 495 w 990"/>
              <a:gd name="T27" fmla="*/ 305 h 990"/>
              <a:gd name="T28" fmla="*/ 780 w 990"/>
              <a:gd name="T29" fmla="*/ 21 h 990"/>
              <a:gd name="T30" fmla="*/ 855 w 990"/>
              <a:gd name="T31" fmla="*/ 21 h 990"/>
              <a:gd name="T32" fmla="*/ 969 w 990"/>
              <a:gd name="T33" fmla="*/ 135 h 990"/>
              <a:gd name="T34" fmla="*/ 969 w 990"/>
              <a:gd name="T35" fmla="*/ 211 h 990"/>
              <a:gd name="T36" fmla="*/ 685 w 990"/>
              <a:gd name="T37" fmla="*/ 495 h 990"/>
              <a:gd name="T38" fmla="*/ 969 w 990"/>
              <a:gd name="T39" fmla="*/ 780 h 990"/>
              <a:gd name="T40" fmla="*/ 969 w 990"/>
              <a:gd name="T41" fmla="*/ 856 h 990"/>
              <a:gd name="T42" fmla="*/ 969 w 990"/>
              <a:gd name="T43" fmla="*/ 855 h 9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0" h="990">
                <a:moveTo>
                  <a:pt x="969" y="855"/>
                </a:moveTo>
                <a:lnTo>
                  <a:pt x="855" y="969"/>
                </a:lnTo>
                <a:cubicBezTo>
                  <a:pt x="835" y="990"/>
                  <a:pt x="801" y="990"/>
                  <a:pt x="780" y="969"/>
                </a:cubicBezTo>
                <a:lnTo>
                  <a:pt x="495" y="685"/>
                </a:lnTo>
                <a:lnTo>
                  <a:pt x="211" y="969"/>
                </a:lnTo>
                <a:cubicBezTo>
                  <a:pt x="190" y="990"/>
                  <a:pt x="156" y="990"/>
                  <a:pt x="135" y="969"/>
                </a:cubicBezTo>
                <a:lnTo>
                  <a:pt x="21" y="856"/>
                </a:lnTo>
                <a:cubicBezTo>
                  <a:pt x="0" y="835"/>
                  <a:pt x="0" y="801"/>
                  <a:pt x="21" y="780"/>
                </a:cubicBezTo>
                <a:lnTo>
                  <a:pt x="305" y="495"/>
                </a:lnTo>
                <a:lnTo>
                  <a:pt x="21" y="211"/>
                </a:lnTo>
                <a:cubicBezTo>
                  <a:pt x="0" y="190"/>
                  <a:pt x="0" y="156"/>
                  <a:pt x="21" y="135"/>
                </a:cubicBezTo>
                <a:lnTo>
                  <a:pt x="135" y="21"/>
                </a:lnTo>
                <a:cubicBezTo>
                  <a:pt x="156" y="0"/>
                  <a:pt x="190" y="0"/>
                  <a:pt x="211" y="21"/>
                </a:cubicBezTo>
                <a:lnTo>
                  <a:pt x="495" y="305"/>
                </a:lnTo>
                <a:lnTo>
                  <a:pt x="780" y="21"/>
                </a:lnTo>
                <a:cubicBezTo>
                  <a:pt x="801" y="0"/>
                  <a:pt x="835" y="0"/>
                  <a:pt x="855" y="21"/>
                </a:cubicBezTo>
                <a:lnTo>
                  <a:pt x="969" y="135"/>
                </a:lnTo>
                <a:cubicBezTo>
                  <a:pt x="990" y="156"/>
                  <a:pt x="990" y="190"/>
                  <a:pt x="969" y="211"/>
                </a:cubicBezTo>
                <a:lnTo>
                  <a:pt x="685" y="495"/>
                </a:lnTo>
                <a:lnTo>
                  <a:pt x="969" y="780"/>
                </a:lnTo>
                <a:cubicBezTo>
                  <a:pt x="990" y="801"/>
                  <a:pt x="990" y="835"/>
                  <a:pt x="969" y="856"/>
                </a:cubicBezTo>
                <a:lnTo>
                  <a:pt x="969" y="855"/>
                </a:lnTo>
                <a:close/>
              </a:path>
            </a:pathLst>
          </a:custGeom>
          <a:solidFill>
            <a:srgbClr val="5F5F5F"/>
          </a:solidFill>
          <a:ln>
            <a:solidFill>
              <a:srgbClr val="ECF0F5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2190061" y="1789233"/>
            <a:ext cx="9128253" cy="24447"/>
          </a:xfrm>
          <a:prstGeom prst="line">
            <a:avLst/>
          </a:prstGeom>
          <a:ln w="3175">
            <a:solidFill>
              <a:srgbClr val="ECF0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7" name="Picture 13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41453" y="3734811"/>
            <a:ext cx="239722" cy="233574"/>
          </a:xfrm>
          <a:prstGeom prst="rect">
            <a:avLst/>
          </a:prstGeom>
        </p:spPr>
      </p:pic>
      <p:sp>
        <p:nvSpPr>
          <p:cNvPr id="138" name="Filter"/>
          <p:cNvSpPr>
            <a:spLocks noChangeAspect="1" noEditPoints="1"/>
          </p:cNvSpPr>
          <p:nvPr/>
        </p:nvSpPr>
        <p:spPr bwMode="auto">
          <a:xfrm>
            <a:off x="10492959" y="3777652"/>
            <a:ext cx="146712" cy="148151"/>
          </a:xfrm>
          <a:custGeom>
            <a:avLst/>
            <a:gdLst>
              <a:gd name="T0" fmla="*/ 109 w 1411"/>
              <a:gd name="T1" fmla="*/ 0 h 1422"/>
              <a:gd name="T2" fmla="*/ 0 w 1411"/>
              <a:gd name="T3" fmla="*/ 108 h 1422"/>
              <a:gd name="T4" fmla="*/ 489 w 1411"/>
              <a:gd name="T5" fmla="*/ 651 h 1422"/>
              <a:gd name="T6" fmla="*/ 923 w 1411"/>
              <a:gd name="T7" fmla="*/ 651 h 1422"/>
              <a:gd name="T8" fmla="*/ 1411 w 1411"/>
              <a:gd name="T9" fmla="*/ 108 h 1422"/>
              <a:gd name="T10" fmla="*/ 1303 w 1411"/>
              <a:gd name="T11" fmla="*/ 0 h 1422"/>
              <a:gd name="T12" fmla="*/ 109 w 1411"/>
              <a:gd name="T13" fmla="*/ 0 h 1422"/>
              <a:gd name="T14" fmla="*/ 489 w 1411"/>
              <a:gd name="T15" fmla="*/ 705 h 1422"/>
              <a:gd name="T16" fmla="*/ 489 w 1411"/>
              <a:gd name="T17" fmla="*/ 1161 h 1422"/>
              <a:gd name="T18" fmla="*/ 597 w 1411"/>
              <a:gd name="T19" fmla="*/ 1314 h 1422"/>
              <a:gd name="T20" fmla="*/ 814 w 1411"/>
              <a:gd name="T21" fmla="*/ 1401 h 1422"/>
              <a:gd name="T22" fmla="*/ 923 w 1411"/>
              <a:gd name="T23" fmla="*/ 1334 h 1422"/>
              <a:gd name="T24" fmla="*/ 923 w 1411"/>
              <a:gd name="T25" fmla="*/ 705 h 1422"/>
              <a:gd name="T26" fmla="*/ 489 w 1411"/>
              <a:gd name="T27" fmla="*/ 705 h 14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11" h="1422">
                <a:moveTo>
                  <a:pt x="109" y="0"/>
                </a:moveTo>
                <a:cubicBezTo>
                  <a:pt x="49" y="0"/>
                  <a:pt x="0" y="48"/>
                  <a:pt x="0" y="108"/>
                </a:cubicBezTo>
                <a:lnTo>
                  <a:pt x="489" y="651"/>
                </a:lnTo>
                <a:lnTo>
                  <a:pt x="923" y="651"/>
                </a:lnTo>
                <a:lnTo>
                  <a:pt x="1411" y="108"/>
                </a:lnTo>
                <a:cubicBezTo>
                  <a:pt x="1411" y="48"/>
                  <a:pt x="1362" y="0"/>
                  <a:pt x="1303" y="0"/>
                </a:cubicBezTo>
                <a:lnTo>
                  <a:pt x="109" y="0"/>
                </a:lnTo>
                <a:close/>
                <a:moveTo>
                  <a:pt x="489" y="705"/>
                </a:moveTo>
                <a:lnTo>
                  <a:pt x="489" y="1161"/>
                </a:lnTo>
                <a:cubicBezTo>
                  <a:pt x="489" y="1221"/>
                  <a:pt x="537" y="1292"/>
                  <a:pt x="597" y="1314"/>
                </a:cubicBezTo>
                <a:lnTo>
                  <a:pt x="814" y="1401"/>
                </a:lnTo>
                <a:cubicBezTo>
                  <a:pt x="874" y="1422"/>
                  <a:pt x="923" y="1394"/>
                  <a:pt x="923" y="1334"/>
                </a:cubicBezTo>
                <a:lnTo>
                  <a:pt x="923" y="705"/>
                </a:lnTo>
                <a:lnTo>
                  <a:pt x="489" y="705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9" name="Add"/>
          <p:cNvSpPr>
            <a:spLocks noChangeAspect="1" noEditPoints="1"/>
          </p:cNvSpPr>
          <p:nvPr/>
        </p:nvSpPr>
        <p:spPr bwMode="auto">
          <a:xfrm>
            <a:off x="10267814" y="3776722"/>
            <a:ext cx="151549" cy="151548"/>
          </a:xfrm>
          <a:custGeom>
            <a:avLst/>
            <a:gdLst>
              <a:gd name="T0" fmla="*/ 560 w 1120"/>
              <a:gd name="T1" fmla="*/ 0 h 1119"/>
              <a:gd name="T2" fmla="*/ 0 w 1120"/>
              <a:gd name="T3" fmla="*/ 559 h 1119"/>
              <a:gd name="T4" fmla="*/ 560 w 1120"/>
              <a:gd name="T5" fmla="*/ 1119 h 1119"/>
              <a:gd name="T6" fmla="*/ 1120 w 1120"/>
              <a:gd name="T7" fmla="*/ 559 h 1119"/>
              <a:gd name="T8" fmla="*/ 560 w 1120"/>
              <a:gd name="T9" fmla="*/ 0 h 1119"/>
              <a:gd name="T10" fmla="*/ 858 w 1120"/>
              <a:gd name="T11" fmla="*/ 641 h 1119"/>
              <a:gd name="T12" fmla="*/ 641 w 1120"/>
              <a:gd name="T13" fmla="*/ 641 h 1119"/>
              <a:gd name="T14" fmla="*/ 641 w 1120"/>
              <a:gd name="T15" fmla="*/ 858 h 1119"/>
              <a:gd name="T16" fmla="*/ 478 w 1120"/>
              <a:gd name="T17" fmla="*/ 858 h 1119"/>
              <a:gd name="T18" fmla="*/ 478 w 1120"/>
              <a:gd name="T19" fmla="*/ 641 h 1119"/>
              <a:gd name="T20" fmla="*/ 261 w 1120"/>
              <a:gd name="T21" fmla="*/ 641 h 1119"/>
              <a:gd name="T22" fmla="*/ 261 w 1120"/>
              <a:gd name="T23" fmla="*/ 478 h 1119"/>
              <a:gd name="T24" fmla="*/ 478 w 1120"/>
              <a:gd name="T25" fmla="*/ 478 h 1119"/>
              <a:gd name="T26" fmla="*/ 478 w 1120"/>
              <a:gd name="T27" fmla="*/ 261 h 1119"/>
              <a:gd name="T28" fmla="*/ 641 w 1120"/>
              <a:gd name="T29" fmla="*/ 261 h 1119"/>
              <a:gd name="T30" fmla="*/ 641 w 1120"/>
              <a:gd name="T31" fmla="*/ 478 h 1119"/>
              <a:gd name="T32" fmla="*/ 858 w 1120"/>
              <a:gd name="T33" fmla="*/ 478 h 1119"/>
              <a:gd name="T34" fmla="*/ 858 w 1120"/>
              <a:gd name="T35" fmla="*/ 641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20" h="1119">
                <a:moveTo>
                  <a:pt x="560" y="0"/>
                </a:moveTo>
                <a:cubicBezTo>
                  <a:pt x="251" y="0"/>
                  <a:pt x="0" y="250"/>
                  <a:pt x="0" y="559"/>
                </a:cubicBezTo>
                <a:cubicBezTo>
                  <a:pt x="0" y="869"/>
                  <a:pt x="251" y="1119"/>
                  <a:pt x="560" y="1119"/>
                </a:cubicBezTo>
                <a:cubicBezTo>
                  <a:pt x="869" y="1119"/>
                  <a:pt x="1120" y="869"/>
                  <a:pt x="1120" y="559"/>
                </a:cubicBezTo>
                <a:cubicBezTo>
                  <a:pt x="1120" y="250"/>
                  <a:pt x="869" y="0"/>
                  <a:pt x="560" y="0"/>
                </a:cubicBezTo>
                <a:close/>
                <a:moveTo>
                  <a:pt x="858" y="641"/>
                </a:moveTo>
                <a:lnTo>
                  <a:pt x="641" y="641"/>
                </a:lnTo>
                <a:lnTo>
                  <a:pt x="641" y="858"/>
                </a:lnTo>
                <a:lnTo>
                  <a:pt x="478" y="858"/>
                </a:lnTo>
                <a:lnTo>
                  <a:pt x="478" y="641"/>
                </a:lnTo>
                <a:lnTo>
                  <a:pt x="261" y="641"/>
                </a:lnTo>
                <a:lnTo>
                  <a:pt x="261" y="478"/>
                </a:lnTo>
                <a:lnTo>
                  <a:pt x="478" y="478"/>
                </a:lnTo>
                <a:lnTo>
                  <a:pt x="478" y="261"/>
                </a:lnTo>
                <a:lnTo>
                  <a:pt x="641" y="261"/>
                </a:lnTo>
                <a:lnTo>
                  <a:pt x="641" y="478"/>
                </a:lnTo>
                <a:lnTo>
                  <a:pt x="858" y="478"/>
                </a:lnTo>
                <a:lnTo>
                  <a:pt x="858" y="641"/>
                </a:lnTo>
                <a:close/>
              </a:path>
            </a:pathLst>
          </a:custGeom>
          <a:solidFill>
            <a:srgbClr val="5F5F5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6" name="Excel"/>
          <p:cNvSpPr>
            <a:spLocks noChangeAspect="1" noEditPoints="1"/>
          </p:cNvSpPr>
          <p:nvPr/>
        </p:nvSpPr>
        <p:spPr bwMode="auto">
          <a:xfrm>
            <a:off x="10931601" y="3758458"/>
            <a:ext cx="161925" cy="161925"/>
          </a:xfrm>
          <a:custGeom>
            <a:avLst/>
            <a:gdLst>
              <a:gd name="T0" fmla="*/ 0 w 1411"/>
              <a:gd name="T1" fmla="*/ 158 h 1411"/>
              <a:gd name="T2" fmla="*/ 814 w 1411"/>
              <a:gd name="T3" fmla="*/ 1411 h 1411"/>
              <a:gd name="T4" fmla="*/ 868 w 1411"/>
              <a:gd name="T5" fmla="*/ 163 h 1411"/>
              <a:gd name="T6" fmla="*/ 1033 w 1411"/>
              <a:gd name="T7" fmla="*/ 326 h 1411"/>
              <a:gd name="T8" fmla="*/ 868 w 1411"/>
              <a:gd name="T9" fmla="*/ 436 h 1411"/>
              <a:gd name="T10" fmla="*/ 1031 w 1411"/>
              <a:gd name="T11" fmla="*/ 543 h 1411"/>
              <a:gd name="T12" fmla="*/ 868 w 1411"/>
              <a:gd name="T13" fmla="*/ 651 h 1411"/>
              <a:gd name="T14" fmla="*/ 1031 w 1411"/>
              <a:gd name="T15" fmla="*/ 760 h 1411"/>
              <a:gd name="T16" fmla="*/ 868 w 1411"/>
              <a:gd name="T17" fmla="*/ 868 h 1411"/>
              <a:gd name="T18" fmla="*/ 1031 w 1411"/>
              <a:gd name="T19" fmla="*/ 977 h 1411"/>
              <a:gd name="T20" fmla="*/ 868 w 1411"/>
              <a:gd name="T21" fmla="*/ 1086 h 1411"/>
              <a:gd name="T22" fmla="*/ 1365 w 1411"/>
              <a:gd name="T23" fmla="*/ 1248 h 1411"/>
              <a:gd name="T24" fmla="*/ 1411 w 1411"/>
              <a:gd name="T25" fmla="*/ 210 h 1411"/>
              <a:gd name="T26" fmla="*/ 868 w 1411"/>
              <a:gd name="T27" fmla="*/ 163 h 1411"/>
              <a:gd name="T28" fmla="*/ 1302 w 1411"/>
              <a:gd name="T29" fmla="*/ 326 h 1411"/>
              <a:gd name="T30" fmla="*/ 1085 w 1411"/>
              <a:gd name="T31" fmla="*/ 434 h 1411"/>
              <a:gd name="T32" fmla="*/ 168 w 1411"/>
              <a:gd name="T33" fmla="*/ 433 h 1411"/>
              <a:gd name="T34" fmla="*/ 397 w 1411"/>
              <a:gd name="T35" fmla="*/ 597 h 1411"/>
              <a:gd name="T36" fmla="*/ 432 w 1411"/>
              <a:gd name="T37" fmla="*/ 595 h 1411"/>
              <a:gd name="T38" fmla="*/ 656 w 1411"/>
              <a:gd name="T39" fmla="*/ 433 h 1411"/>
              <a:gd name="T40" fmla="*/ 661 w 1411"/>
              <a:gd name="T41" fmla="*/ 982 h 1411"/>
              <a:gd name="T42" fmla="*/ 420 w 1411"/>
              <a:gd name="T43" fmla="*/ 802 h 1411"/>
              <a:gd name="T44" fmla="*/ 407 w 1411"/>
              <a:gd name="T45" fmla="*/ 765 h 1411"/>
              <a:gd name="T46" fmla="*/ 300 w 1411"/>
              <a:gd name="T47" fmla="*/ 982 h 1411"/>
              <a:gd name="T48" fmla="*/ 327 w 1411"/>
              <a:gd name="T49" fmla="*/ 707 h 1411"/>
              <a:gd name="T50" fmla="*/ 1085 w 1411"/>
              <a:gd name="T51" fmla="*/ 543 h 1411"/>
              <a:gd name="T52" fmla="*/ 1302 w 1411"/>
              <a:gd name="T53" fmla="*/ 651 h 1411"/>
              <a:gd name="T54" fmla="*/ 1085 w 1411"/>
              <a:gd name="T55" fmla="*/ 543 h 1411"/>
              <a:gd name="T56" fmla="*/ 1302 w 1411"/>
              <a:gd name="T57" fmla="*/ 760 h 1411"/>
              <a:gd name="T58" fmla="*/ 1085 w 1411"/>
              <a:gd name="T59" fmla="*/ 868 h 1411"/>
              <a:gd name="T60" fmla="*/ 1085 w 1411"/>
              <a:gd name="T61" fmla="*/ 977 h 1411"/>
              <a:gd name="T62" fmla="*/ 1302 w 1411"/>
              <a:gd name="T63" fmla="*/ 1086 h 1411"/>
              <a:gd name="T64" fmla="*/ 1085 w 1411"/>
              <a:gd name="T65" fmla="*/ 977 h 1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11" h="1411">
                <a:moveTo>
                  <a:pt x="814" y="0"/>
                </a:moveTo>
                <a:lnTo>
                  <a:pt x="0" y="158"/>
                </a:lnTo>
                <a:lnTo>
                  <a:pt x="0" y="1255"/>
                </a:lnTo>
                <a:lnTo>
                  <a:pt x="814" y="1411"/>
                </a:lnTo>
                <a:lnTo>
                  <a:pt x="814" y="0"/>
                </a:lnTo>
                <a:close/>
                <a:moveTo>
                  <a:pt x="868" y="163"/>
                </a:moveTo>
                <a:lnTo>
                  <a:pt x="868" y="326"/>
                </a:lnTo>
                <a:lnTo>
                  <a:pt x="1033" y="326"/>
                </a:lnTo>
                <a:lnTo>
                  <a:pt x="1033" y="436"/>
                </a:lnTo>
                <a:lnTo>
                  <a:pt x="868" y="436"/>
                </a:lnTo>
                <a:lnTo>
                  <a:pt x="868" y="543"/>
                </a:lnTo>
                <a:lnTo>
                  <a:pt x="1031" y="543"/>
                </a:lnTo>
                <a:lnTo>
                  <a:pt x="1031" y="651"/>
                </a:lnTo>
                <a:lnTo>
                  <a:pt x="868" y="651"/>
                </a:lnTo>
                <a:lnTo>
                  <a:pt x="868" y="760"/>
                </a:lnTo>
                <a:lnTo>
                  <a:pt x="1031" y="760"/>
                </a:lnTo>
                <a:lnTo>
                  <a:pt x="1031" y="868"/>
                </a:lnTo>
                <a:lnTo>
                  <a:pt x="868" y="868"/>
                </a:lnTo>
                <a:lnTo>
                  <a:pt x="868" y="977"/>
                </a:lnTo>
                <a:lnTo>
                  <a:pt x="1031" y="977"/>
                </a:lnTo>
                <a:lnTo>
                  <a:pt x="1031" y="1086"/>
                </a:lnTo>
                <a:lnTo>
                  <a:pt x="868" y="1086"/>
                </a:lnTo>
                <a:lnTo>
                  <a:pt x="868" y="1248"/>
                </a:lnTo>
                <a:lnTo>
                  <a:pt x="1365" y="1248"/>
                </a:lnTo>
                <a:cubicBezTo>
                  <a:pt x="1390" y="1248"/>
                  <a:pt x="1411" y="1227"/>
                  <a:pt x="1411" y="1201"/>
                </a:cubicBezTo>
                <a:lnTo>
                  <a:pt x="1411" y="210"/>
                </a:lnTo>
                <a:cubicBezTo>
                  <a:pt x="1411" y="184"/>
                  <a:pt x="1390" y="163"/>
                  <a:pt x="1365" y="163"/>
                </a:cubicBezTo>
                <a:lnTo>
                  <a:pt x="868" y="163"/>
                </a:lnTo>
                <a:close/>
                <a:moveTo>
                  <a:pt x="1085" y="326"/>
                </a:moveTo>
                <a:lnTo>
                  <a:pt x="1302" y="326"/>
                </a:lnTo>
                <a:lnTo>
                  <a:pt x="1302" y="434"/>
                </a:lnTo>
                <a:lnTo>
                  <a:pt x="1085" y="434"/>
                </a:lnTo>
                <a:lnTo>
                  <a:pt x="1085" y="326"/>
                </a:lnTo>
                <a:close/>
                <a:moveTo>
                  <a:pt x="168" y="433"/>
                </a:moveTo>
                <a:lnTo>
                  <a:pt x="317" y="433"/>
                </a:lnTo>
                <a:lnTo>
                  <a:pt x="397" y="597"/>
                </a:lnTo>
                <a:cubicBezTo>
                  <a:pt x="403" y="610"/>
                  <a:pt x="409" y="625"/>
                  <a:pt x="413" y="643"/>
                </a:cubicBezTo>
                <a:cubicBezTo>
                  <a:pt x="417" y="632"/>
                  <a:pt x="424" y="617"/>
                  <a:pt x="432" y="595"/>
                </a:cubicBezTo>
                <a:lnTo>
                  <a:pt x="519" y="433"/>
                </a:lnTo>
                <a:lnTo>
                  <a:pt x="656" y="433"/>
                </a:lnTo>
                <a:lnTo>
                  <a:pt x="492" y="704"/>
                </a:lnTo>
                <a:lnTo>
                  <a:pt x="661" y="982"/>
                </a:lnTo>
                <a:lnTo>
                  <a:pt x="515" y="982"/>
                </a:lnTo>
                <a:lnTo>
                  <a:pt x="420" y="802"/>
                </a:lnTo>
                <a:cubicBezTo>
                  <a:pt x="417" y="796"/>
                  <a:pt x="412" y="783"/>
                  <a:pt x="408" y="765"/>
                </a:cubicBezTo>
                <a:lnTo>
                  <a:pt x="407" y="765"/>
                </a:lnTo>
                <a:cubicBezTo>
                  <a:pt x="405" y="773"/>
                  <a:pt x="402" y="787"/>
                  <a:pt x="395" y="804"/>
                </a:cubicBezTo>
                <a:lnTo>
                  <a:pt x="300" y="982"/>
                </a:lnTo>
                <a:lnTo>
                  <a:pt x="152" y="982"/>
                </a:lnTo>
                <a:lnTo>
                  <a:pt x="327" y="707"/>
                </a:lnTo>
                <a:lnTo>
                  <a:pt x="168" y="433"/>
                </a:lnTo>
                <a:close/>
                <a:moveTo>
                  <a:pt x="1085" y="543"/>
                </a:moveTo>
                <a:lnTo>
                  <a:pt x="1302" y="543"/>
                </a:lnTo>
                <a:lnTo>
                  <a:pt x="1302" y="651"/>
                </a:lnTo>
                <a:lnTo>
                  <a:pt x="1085" y="651"/>
                </a:lnTo>
                <a:lnTo>
                  <a:pt x="1085" y="543"/>
                </a:lnTo>
                <a:close/>
                <a:moveTo>
                  <a:pt x="1085" y="760"/>
                </a:moveTo>
                <a:lnTo>
                  <a:pt x="1302" y="760"/>
                </a:lnTo>
                <a:lnTo>
                  <a:pt x="1302" y="868"/>
                </a:lnTo>
                <a:lnTo>
                  <a:pt x="1085" y="868"/>
                </a:lnTo>
                <a:lnTo>
                  <a:pt x="1085" y="760"/>
                </a:lnTo>
                <a:close/>
                <a:moveTo>
                  <a:pt x="1085" y="977"/>
                </a:moveTo>
                <a:lnTo>
                  <a:pt x="1302" y="977"/>
                </a:lnTo>
                <a:lnTo>
                  <a:pt x="1302" y="1086"/>
                </a:lnTo>
                <a:lnTo>
                  <a:pt x="1085" y="1086"/>
                </a:lnTo>
                <a:lnTo>
                  <a:pt x="1085" y="977"/>
                </a:lnTo>
                <a:close/>
              </a:path>
            </a:pathLst>
          </a:custGeom>
          <a:solidFill>
            <a:srgbClr val="5F5F5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PTIONSCODE" val="H4sIAAAAAAAEAO29B2AcSZYlJi9tynt/SvVK1+B0oQiAYBMk2JBAEOzBiM3mkuwdaUcjKasqgcplVmVdZhZAzO2dvPfee++999577733ujudTif33/8/XGZkAWz2zkrayZ4hgKrIHz9+fB8/ItZNsbxIvyimddVU5+34y/PzYpqPz5ZtXler8cvqKq9fVsWyPfyNE2n7+rpp80Xnz/FJVZb5tC2qZTP+PF/mdTHtNnm1XrbFwsJ+ndeX1FXTbfYmf+c6++66PGe8GJEvqunb9Wr8epHV7em7Nl821J/AO8+m+dd7i1BftnVVOkTe7/XTy3zZ4uXfOFlmi7xZ0Ydp2Po3Tn7xb5yk9KzWk7KYptMyaxpp8+WKaZY+Cv58kjW5vKEv8st1cZm1ecodfjtbzsq8/m6drVZ5nU7n+fRtPjuZZ8uLfOa3SD9Ll+uyZPwsJEGjuszrupjl6aSqyvRsWbRbZz4Wz6p6kTadD0bp2fFqlVK3dxxAD0s8E0J/zPD6b+PFABk8QvetE4ziSfXu9Txb5Y0Myv1JA8mv0rDNFoEbv87BevlMPpIuPOQiCOIpztOtsIfxWWOh08xNi7IDZQASnrt3mYBFVhY/0Ok3U3tO446/dGa6s0OlQXZJNj6ezUy7rY/4t3z2EWgYA2kAjbUhAYwPMp/1ZsE8NJbjts2m8zQHI6Vz4aQNHQ5yHk1YhF3tRP/+ioq+fdtBafP0Ex1ctPux/8fgWOu8XdfLtK3XeaTzXxJ+9Eu6UPTt86xs/NeDdkZsL6tiZrm3M/CtavLTxMJpky9neT0Smh3XF02aD0tZnHsYQpo17uve2H3OT39X0Q83y0tbX7+PNHy1mmHU7TxPGzBevOHPuuCbZwBRPEPy4YmOYbwB/uywycBH06wlkdo6fTfNWbrT/N3t9QuG+7y6uABf13VVb330LCtKQrKt0rWQ2rID03v80Qgd3IqpvV/dH3dpEh836wWpo+uj8GNjdUizyQTrPEjPzbgD5G4fihEKsYSd6X+Unj0tmlXVZJPS45sOZQwIY46coYu1YtAyn/JrxCxyezGNHWbjH68gqjJE/jVqCfHEhGdeNGNBkv6NaiOYj2d1tXB9bbm+uvPY00QDs2W++jxvm/RqntNs6ZQJqbNpu87K8jqd5GVFkkjclAmVyCl4502k7SMymXiUbuJJdM3ojeS5yNv0Fxtt6k2SKqfDGxXxbYZfnROjdshgh5oWqnby2YeNOp/dZrS3lnulSY+k6S/8hfEX8DgKjn+yaAqSovSzz/pO/klV5+MvmupNXbxuSUjGC/x+G0OIp3mPUcDi3Ma5wnOTpu6MK73MynWe/h7Db+G59djTR98AoGcdf8B/brYVPeZWLmMHQhRjvnWzyjkp86ze+lDF4ZzahgXmyqh+0lT8wUVBvkrq4sS+DbC9DAmR7yBFtGBU+b7P+PvfgR8dLAhHxAcyj4hgFM77+ERhn+M316vNUsnDRitw1Od1tV6RzHsUoIYUUAPELr5gfwhfftUWJWLw9gVFo74JQVOJH0jfffT+0sc4qIm+wO9nFK7DO/Nw+tx+PsD+eEAJD0DcA/WfDUjhic6C/9zwPh64Mltg34IGtHtIPx5/5o1SiE0ff/LJBjzNc4v+8IiNY+qlfmffK76/gXr+w4Znmi1fkQNGMbfxbAaimdhzI+3Mc8sx4bGc/p5M/qzOcwTLt6Cwed4DKzw28lFKCedZuRpDZJyYDMnI0POeyOAJHFLG4Zbz5j99BugGpLd5IoZp6Lll01s2Oy+WcEFv1/g9aMyTHZLmPSf0i6ymOSnHCuKkWnzJcbpw91C2ovvcggw3NLnh61sR8BaEGxyuU003jXkDpgNf3ewP4dHY+eTLL7758LlwebtfvPNL6M+mzZaUw2UXpxvaclQ9QkABrbV1h1VG3MnAE3fC8HxgRPMq51gGHtjjJqdAps7PP/vIetiM7Ed3j+xovq4/pgMIW0SI3NGswzZ9YIIGec8B3ZgdNJovkgLAszHnoT9+yf8DsKF77QwZAAA="/>
  <p:tag name="SMARTOPTIONSCODESIGNATURE" val="PumjWDhaFvPEOdqY3tUbECgDvq633JANu6xWafpW3bKjkpwD650A0r9G0rHNloFYXbRYGJl06QG0crqjzjMh1v/sNFBV0kQa0wQkZe6R1NuSCIpv6kda2RGjVWU7NyxnvRHbZzEUcW6MZVD/QlMEKYvBzFxOd1itsdL6Ss4v9LONo4qX1kuYIsfkAtPn/YdxufzRzmBGjwVMwbsYXAPpyltKc2GrDmMQxNHXDM3uTQri19/ZIExwxj2C9u/a78+pOLTeuvM10dUzVvHTJ51gvEJeCDh3yTK0GuWOvJHW7JIG5lF9ak6qDjAX6jLl/KeLin3gqvRJ+auzg//zJFWWrA=="/>
  <p:tag name="SMARTSETTINGSHASH" val="24HdOxIeVI7JnOqmjeFkqH6SQJck4rAfb5XZmkqfeMk=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PWOa7bLCMN/NfWse0OkDrDXWtXjrMvC+/KEnGxnzoq0=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None,None,Absolute,Non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Absolute,Absolute,Absolu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None,None,Absolute,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None,Absolu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ETTINGSHASH" val="SB3bqgv5ghGJknk/m+/9EdPMDkanH9eNosaoBtCx42Q=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SIZEANCHORS" val="Absolute,None,Absolute,Non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Theme">
  <a:themeElements>
    <a:clrScheme name="ThemeBMC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779B7"/>
      </a:accent1>
      <a:accent2>
        <a:srgbClr val="019ADD"/>
      </a:accent2>
      <a:accent3>
        <a:srgbClr val="6BC2ED"/>
      </a:accent3>
      <a:accent4>
        <a:srgbClr val="A7CCDF"/>
      </a:accent4>
      <a:accent5>
        <a:srgbClr val="595959"/>
      </a:accent5>
      <a:accent6>
        <a:srgbClr val="3F3F3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4383</TotalTime>
  <Words>7196</Words>
  <Application>Microsoft Macintosh PowerPoint</Application>
  <PresentationFormat>Widescreen</PresentationFormat>
  <Paragraphs>2885</Paragraphs>
  <Slides>41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 Narrow</vt:lpstr>
      <vt:lpstr>Calibri</vt:lpstr>
      <vt:lpstr>Calibri Light</vt:lpstr>
      <vt:lpstr>Open Sans</vt:lpstr>
      <vt:lpstr>Segoe UI</vt:lpstr>
      <vt:lpstr>Segoe UI Light</vt:lpstr>
      <vt:lpstr>Arial</vt:lpstr>
      <vt:lpstr>Office Theme</vt:lpstr>
      <vt:lpstr>8_Office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David Montilla</dc:creator>
  <cp:lastModifiedBy>Andres Frias</cp:lastModifiedBy>
  <cp:revision>388</cp:revision>
  <cp:lastPrinted>2017-08-22T17:49:10Z</cp:lastPrinted>
  <dcterms:created xsi:type="dcterms:W3CDTF">2016-09-29T16:08:09Z</dcterms:created>
  <dcterms:modified xsi:type="dcterms:W3CDTF">2017-08-25T22:48:17Z</dcterms:modified>
</cp:coreProperties>
</file>